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notesMasterIdLst>
    <p:notesMasterId r:id="rId6"/>
  </p:notesMasterIdLst>
  <p:sldIdLst>
    <p:sldId id="261" r:id="rId2"/>
    <p:sldId id="272" r:id="rId3"/>
    <p:sldId id="275" r:id="rId4"/>
    <p:sldId id="265" r:id="rId5"/>
  </p:sldIdLst>
  <p:sldSz cx="12192000" cy="6858000"/>
  <p:notesSz cx="7029450" cy="101584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4275" autoAdjust="0"/>
    <p:restoredTop sz="95380" autoAdjust="0"/>
  </p:normalViewPr>
  <p:slideViewPr>
    <p:cSldViewPr snapToGrid="0">
      <p:cViewPr varScale="1">
        <p:scale>
          <a:sx n="86" d="100"/>
          <a:sy n="86" d="100"/>
        </p:scale>
        <p:origin x="76" y="6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6095" cy="509685"/>
          </a:xfrm>
          <a:prstGeom prst="rect">
            <a:avLst/>
          </a:prstGeom>
        </p:spPr>
        <p:txBody>
          <a:bodyPr vert="horz" lIns="98216" tIns="49108" rIns="98216" bIns="49108" rtlCol="0"/>
          <a:lstStyle>
            <a:lvl1pPr algn="l">
              <a:defRPr sz="13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981728" y="0"/>
            <a:ext cx="3046095" cy="509685"/>
          </a:xfrm>
          <a:prstGeom prst="rect">
            <a:avLst/>
          </a:prstGeom>
        </p:spPr>
        <p:txBody>
          <a:bodyPr vert="horz" lIns="98216" tIns="49108" rIns="98216" bIns="49108" rtlCol="0"/>
          <a:lstStyle>
            <a:lvl1pPr algn="r">
              <a:defRPr sz="1300"/>
            </a:lvl1pPr>
          </a:lstStyle>
          <a:p>
            <a:fld id="{F23B351A-24C0-426D-9BBE-DB8A50DFF592}" type="datetimeFigureOut">
              <a:rPr lang="it-IT" smtClean="0"/>
              <a:t>23/02/2021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466725" y="12700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8216" tIns="49108" rIns="98216" bIns="49108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702945" y="4888736"/>
            <a:ext cx="5623560" cy="3999875"/>
          </a:xfrm>
          <a:prstGeom prst="rect">
            <a:avLst/>
          </a:prstGeom>
        </p:spPr>
        <p:txBody>
          <a:bodyPr vert="horz" lIns="98216" tIns="49108" rIns="98216" bIns="49108" rtlCol="0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9648730"/>
            <a:ext cx="3046095" cy="509684"/>
          </a:xfrm>
          <a:prstGeom prst="rect">
            <a:avLst/>
          </a:prstGeom>
        </p:spPr>
        <p:txBody>
          <a:bodyPr vert="horz" lIns="98216" tIns="49108" rIns="98216" bIns="49108" rtlCol="0" anchor="b"/>
          <a:lstStyle>
            <a:lvl1pPr algn="l">
              <a:defRPr sz="13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981728" y="9648730"/>
            <a:ext cx="3046095" cy="509684"/>
          </a:xfrm>
          <a:prstGeom prst="rect">
            <a:avLst/>
          </a:prstGeom>
        </p:spPr>
        <p:txBody>
          <a:bodyPr vert="horz" lIns="98216" tIns="49108" rIns="98216" bIns="49108" rtlCol="0" anchor="b"/>
          <a:lstStyle>
            <a:lvl1pPr algn="r">
              <a:defRPr sz="1300"/>
            </a:lvl1pPr>
          </a:lstStyle>
          <a:p>
            <a:fld id="{AD990BD8-DB44-4A57-9395-F7298E34959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806977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D990BD8-DB44-4A57-9395-F7298E34959D}" type="slidenum">
              <a:rPr lang="it-IT" smtClean="0"/>
              <a:t>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589465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0A9F2B42-64E2-4176-863A-D2E39237F1E1}" type="datetimeFigureOut">
              <a:rPr lang="it-IT" smtClean="0"/>
              <a:t>23/02/2021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23F8DC7A-724B-4731-B446-F7F04201A7E9}" type="slidenum">
              <a:rPr lang="it-IT" smtClean="0"/>
              <a:t>‹N›</a:t>
            </a:fld>
            <a:endParaRPr lang="it-IT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166673694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F2B42-64E2-4176-863A-D2E39237F1E1}" type="datetimeFigureOut">
              <a:rPr lang="it-IT" smtClean="0"/>
              <a:t>23/02/2021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F8DC7A-724B-4731-B446-F7F04201A7E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912556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F2B42-64E2-4176-863A-D2E39237F1E1}" type="datetimeFigureOut">
              <a:rPr lang="it-IT" smtClean="0"/>
              <a:t>23/02/2021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F8DC7A-724B-4731-B446-F7F04201A7E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978244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F2B42-64E2-4176-863A-D2E39237F1E1}" type="datetimeFigureOut">
              <a:rPr lang="it-IT" smtClean="0"/>
              <a:t>23/02/2021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F8DC7A-724B-4731-B446-F7F04201A7E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656107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Intestazione sezion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0A9F2B42-64E2-4176-863A-D2E39237F1E1}" type="datetimeFigureOut">
              <a:rPr lang="it-IT" smtClean="0"/>
              <a:t>23/02/2021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23F8DC7A-724B-4731-B446-F7F04201A7E9}" type="slidenum">
              <a:rPr lang="it-IT" smtClean="0"/>
              <a:t>‹N›</a:t>
            </a:fld>
            <a:endParaRPr lang="it-IT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53303506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F2B42-64E2-4176-863A-D2E39237F1E1}" type="datetimeFigureOut">
              <a:rPr lang="it-IT" smtClean="0"/>
              <a:t>23/02/2021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F8DC7A-724B-4731-B446-F7F04201A7E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023956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F2B42-64E2-4176-863A-D2E39237F1E1}" type="datetimeFigureOut">
              <a:rPr lang="it-IT" smtClean="0"/>
              <a:t>23/02/2021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F8DC7A-724B-4731-B446-F7F04201A7E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736568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F2B42-64E2-4176-863A-D2E39237F1E1}" type="datetimeFigureOut">
              <a:rPr lang="it-IT" smtClean="0"/>
              <a:t>23/02/2021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it-IT"/>
              <a:t>1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4322021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F2B42-64E2-4176-863A-D2E39237F1E1}" type="datetimeFigureOut">
              <a:rPr lang="it-IT" smtClean="0"/>
              <a:t>23/02/2021</a:t>
            </a:fld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F8DC7A-724B-4731-B446-F7F04201A7E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65418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0A9F2B42-64E2-4176-863A-D2E39237F1E1}" type="datetimeFigureOut">
              <a:rPr lang="it-IT" smtClean="0"/>
              <a:t>23/02/2021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23F8DC7A-724B-4731-B446-F7F04201A7E9}" type="slidenum">
              <a:rPr lang="it-IT" smtClean="0"/>
              <a:t>‹N›</a:t>
            </a:fld>
            <a:endParaRPr lang="it-IT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358717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0A9F2B42-64E2-4176-863A-D2E39237F1E1}" type="datetimeFigureOut">
              <a:rPr lang="it-IT" smtClean="0"/>
              <a:t>23/02/2021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23F8DC7A-724B-4731-B446-F7F04201A7E9}" type="slidenum">
              <a:rPr lang="it-IT" smtClean="0"/>
              <a:t>‹N›</a:t>
            </a:fld>
            <a:endParaRPr lang="it-IT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9742664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0A9F2B42-64E2-4176-863A-D2E39237F1E1}" type="datetimeFigureOut">
              <a:rPr lang="it-IT" smtClean="0"/>
              <a:t>23/02/2021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23F8DC7A-724B-4731-B446-F7F04201A7E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341229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mailto:agevolato@azzoaglio.it" TargetMode="Externa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mailto:direzione@pec.azzoaglio.it" TargetMode="External"/><Relationship Id="rId2" Type="http://schemas.openxmlformats.org/officeDocument/2006/relationships/hyperlink" Target="mailto:posta@azzoaglio.it" TargetMode="Externa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5.sv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8">
            <a:extLst>
              <a:ext uri="{FF2B5EF4-FFF2-40B4-BE49-F238E27FC236}">
                <a16:creationId xmlns:a16="http://schemas.microsoft.com/office/drawing/2014/main" id="{9D9D6BF1-DFF2-4526-9D13-BF339D8C41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0" name="Freeform 6">
              <a:extLst>
                <a:ext uri="{FF2B5EF4-FFF2-40B4-BE49-F238E27FC236}">
                  <a16:creationId xmlns:a16="http://schemas.microsoft.com/office/drawing/2014/main" id="{A54D4DB6-FB18-4CAE-8905-E0053C92569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1" name="Freeform 6">
              <a:extLst>
                <a:ext uri="{FF2B5EF4-FFF2-40B4-BE49-F238E27FC236}">
                  <a16:creationId xmlns:a16="http://schemas.microsoft.com/office/drawing/2014/main" id="{1DBD6488-9429-4FFA-8AE8-C4022C39B0F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  <p:sp>
        <p:nvSpPr>
          <p:cNvPr id="20" name="Rectangle 12">
            <a:extLst>
              <a:ext uri="{FF2B5EF4-FFF2-40B4-BE49-F238E27FC236}">
                <a16:creationId xmlns:a16="http://schemas.microsoft.com/office/drawing/2014/main" id="{56C94072-1B34-48FB-9A9C-5A9A0FFC8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Immagine 3" descr="Immagine che contiene persona, scuro&#10;&#10;Descrizione generata automaticamente">
            <a:extLst>
              <a:ext uri="{FF2B5EF4-FFF2-40B4-BE49-F238E27FC236}">
                <a16:creationId xmlns:a16="http://schemas.microsoft.com/office/drawing/2014/main" id="{8EEEC216-143F-4335-96F0-4B96F0A986CE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816" b="6914"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1" name="Rectangle 14">
            <a:extLst>
              <a:ext uri="{FF2B5EF4-FFF2-40B4-BE49-F238E27FC236}">
                <a16:creationId xmlns:a16="http://schemas.microsoft.com/office/drawing/2014/main" id="{1D5941F3-0256-4E90-BBBC-5A6EDEB8E0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138004" y="4166755"/>
            <a:ext cx="5607908" cy="2040066"/>
          </a:xfrm>
          <a:prstGeom prst="rect">
            <a:avLst/>
          </a:prstGeom>
          <a:solidFill>
            <a:srgbClr val="00000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Freeform: Shape 16">
            <a:extLst>
              <a:ext uri="{FF2B5EF4-FFF2-40B4-BE49-F238E27FC236}">
                <a16:creationId xmlns:a16="http://schemas.microsoft.com/office/drawing/2014/main" id="{A5019358-4900-4555-99FF-EF6AE90B8E3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flipH="1" flipV="1">
            <a:off x="5670146" y="3710250"/>
            <a:ext cx="2131466" cy="1830903"/>
          </a:xfrm>
          <a:custGeom>
            <a:avLst/>
            <a:gdLst>
              <a:gd name="connsiteX0" fmla="*/ 2308583 w 2308583"/>
              <a:gd name="connsiteY0" fmla="*/ 1983044 h 1983044"/>
              <a:gd name="connsiteX1" fmla="*/ 462 w 2308583"/>
              <a:gd name="connsiteY1" fmla="*/ 1983044 h 1983044"/>
              <a:gd name="connsiteX2" fmla="*/ 0 w 2308583"/>
              <a:gd name="connsiteY2" fmla="*/ 1711185 h 1983044"/>
              <a:gd name="connsiteX3" fmla="*/ 2022607 w 2308583"/>
              <a:gd name="connsiteY3" fmla="*/ 1712117 h 1983044"/>
              <a:gd name="connsiteX4" fmla="*/ 2022607 w 2308583"/>
              <a:gd name="connsiteY4" fmla="*/ 0 h 1983044"/>
              <a:gd name="connsiteX5" fmla="*/ 2308583 w 2308583"/>
              <a:gd name="connsiteY5" fmla="*/ 0 h 19830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308583" h="1983044">
                <a:moveTo>
                  <a:pt x="2308583" y="1983044"/>
                </a:moveTo>
                <a:lnTo>
                  <a:pt x="462" y="1983044"/>
                </a:lnTo>
                <a:cubicBezTo>
                  <a:pt x="-462" y="1889214"/>
                  <a:pt x="923" y="1805015"/>
                  <a:pt x="0" y="1711185"/>
                </a:cubicBezTo>
                <a:lnTo>
                  <a:pt x="2022607" y="1712117"/>
                </a:lnTo>
                <a:lnTo>
                  <a:pt x="2022607" y="0"/>
                </a:lnTo>
                <a:lnTo>
                  <a:pt x="2308583" y="0"/>
                </a:lnTo>
                <a:close/>
              </a:path>
            </a:pathLst>
          </a:custGeom>
          <a:solidFill>
            <a:srgbClr val="FFFFFF">
              <a:alpha val="70000"/>
            </a:srgbClr>
          </a:solidFill>
          <a:ln w="0">
            <a:noFill/>
            <a:prstDash val="solid"/>
            <a:round/>
            <a:headEnd/>
            <a:tailEnd/>
          </a:ln>
        </p:spPr>
      </p:sp>
      <p:pic>
        <p:nvPicPr>
          <p:cNvPr id="16" name="Immagine 15">
            <a:extLst>
              <a:ext uri="{FF2B5EF4-FFF2-40B4-BE49-F238E27FC236}">
                <a16:creationId xmlns:a16="http://schemas.microsoft.com/office/drawing/2014/main" id="{783F5FD7-0B9F-4305-8BA5-0DC21B90241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47593" y="6177776"/>
            <a:ext cx="1399925" cy="659530"/>
          </a:xfrm>
          <a:prstGeom prst="rect">
            <a:avLst/>
          </a:prstGeom>
        </p:spPr>
      </p:pic>
      <p:sp>
        <p:nvSpPr>
          <p:cNvPr id="5" name="CasellaDiTesto 4">
            <a:extLst>
              <a:ext uri="{FF2B5EF4-FFF2-40B4-BE49-F238E27FC236}">
                <a16:creationId xmlns:a16="http://schemas.microsoft.com/office/drawing/2014/main" id="{0BEE4E14-088F-4AC6-8791-55F9A8057559}"/>
              </a:ext>
            </a:extLst>
          </p:cNvPr>
          <p:cNvSpPr txBox="1"/>
          <p:nvPr/>
        </p:nvSpPr>
        <p:spPr>
          <a:xfrm>
            <a:off x="6515100" y="4450080"/>
            <a:ext cx="479298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t-IT" sz="3600" b="1" dirty="0">
                <a:latin typeface="+mj-lt"/>
                <a:cs typeface="Akhbar MT" pitchFamily="2" charset="-78"/>
              </a:rPr>
              <a:t>Fondo di Garanzia Cinema d’Animazione</a:t>
            </a:r>
          </a:p>
        </p:txBody>
      </p:sp>
    </p:spTree>
    <p:extLst>
      <p:ext uri="{BB962C8B-B14F-4D97-AF65-F5344CB8AC3E}">
        <p14:creationId xmlns:p14="http://schemas.microsoft.com/office/powerpoint/2010/main" val="14815517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>
            <a:extLst>
              <a:ext uri="{FF2B5EF4-FFF2-40B4-BE49-F238E27FC236}">
                <a16:creationId xmlns:a16="http://schemas.microsoft.com/office/drawing/2014/main" id="{48897B47-DDDF-4C99-AF95-F90A6724EC95}"/>
              </a:ext>
            </a:extLst>
          </p:cNvPr>
          <p:cNvSpPr/>
          <p:nvPr/>
        </p:nvSpPr>
        <p:spPr>
          <a:xfrm>
            <a:off x="0" y="0"/>
            <a:ext cx="4816549" cy="6858000"/>
          </a:xfrm>
          <a:prstGeom prst="rect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08C20434-9BEE-462A-8F4C-A50F98A5A9DC}"/>
              </a:ext>
            </a:extLst>
          </p:cNvPr>
          <p:cNvSpPr txBox="1"/>
          <p:nvPr/>
        </p:nvSpPr>
        <p:spPr>
          <a:xfrm>
            <a:off x="697761" y="2644169"/>
            <a:ext cx="342102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t-IT" sz="4000" dirty="0">
                <a:solidFill>
                  <a:schemeClr val="bg1"/>
                </a:solidFill>
              </a:rPr>
              <a:t>CENSIMENTO ANAGRAFICO:</a:t>
            </a: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2A50AC58-2CC8-473A-902D-4CF0F4AEDEAE}"/>
              </a:ext>
            </a:extLst>
          </p:cNvPr>
          <p:cNvSpPr txBox="1"/>
          <p:nvPr/>
        </p:nvSpPr>
        <p:spPr>
          <a:xfrm>
            <a:off x="5391671" y="1166842"/>
            <a:ext cx="4816548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it-IT" dirty="0">
                <a:solidFill>
                  <a:schemeClr val="tx2"/>
                </a:solidFill>
              </a:rPr>
              <a:t>C. I. legale rappresentante e soci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it-IT" dirty="0">
                <a:solidFill>
                  <a:schemeClr val="tx2"/>
                </a:solidFill>
              </a:rPr>
              <a:t>Visura Camerale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it-IT" dirty="0">
                <a:solidFill>
                  <a:schemeClr val="tx2"/>
                </a:solidFill>
              </a:rPr>
              <a:t>Ultimi due bilanci \ Dichiarazione modello unico e provvisorio dell’anno in corso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it-IT" dirty="0">
                <a:solidFill>
                  <a:schemeClr val="tx2"/>
                </a:solidFill>
              </a:rPr>
              <a:t>Business Plan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it-IT" dirty="0">
                <a:solidFill>
                  <a:schemeClr val="tx2"/>
                </a:solidFill>
              </a:rPr>
              <a:t>Relazione del progetto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it-IT" dirty="0">
              <a:solidFill>
                <a:schemeClr val="tx2"/>
              </a:solidFill>
            </a:endParaRPr>
          </a:p>
          <a:p>
            <a:r>
              <a:rPr lang="it-IT" dirty="0">
                <a:solidFill>
                  <a:schemeClr val="tx2"/>
                </a:solidFill>
              </a:rPr>
              <a:t>Documentazione da inviare a </a:t>
            </a:r>
            <a:r>
              <a:rPr lang="it-IT" dirty="0">
                <a:solidFill>
                  <a:schemeClr val="tx2"/>
                </a:solidFill>
                <a:hlinkClick r:id="rId2"/>
              </a:rPr>
              <a:t>agevolato@azzoaglio.it</a:t>
            </a:r>
            <a:r>
              <a:rPr lang="it-IT" dirty="0">
                <a:solidFill>
                  <a:schemeClr val="tx2"/>
                </a:solidFill>
              </a:rPr>
              <a:t> - intestazione mail «Fondo Garanzia Di Animazione» </a:t>
            </a:r>
          </a:p>
          <a:p>
            <a:endParaRPr lang="it-IT" dirty="0">
              <a:solidFill>
                <a:schemeClr val="tx2"/>
              </a:solidFill>
            </a:endParaRPr>
          </a:p>
          <a:p>
            <a:r>
              <a:rPr lang="it-IT" dirty="0">
                <a:solidFill>
                  <a:schemeClr val="tx2"/>
                </a:solidFill>
              </a:rPr>
              <a:t>Verrà richiesta firma sui moduli:</a:t>
            </a:r>
          </a:p>
          <a:p>
            <a:r>
              <a:rPr lang="it-IT" dirty="0">
                <a:solidFill>
                  <a:schemeClr val="tx2"/>
                </a:solidFill>
              </a:rPr>
              <a:t>- informativa privacy</a:t>
            </a:r>
          </a:p>
          <a:p>
            <a:r>
              <a:rPr lang="it-IT" dirty="0">
                <a:solidFill>
                  <a:schemeClr val="tx2"/>
                </a:solidFill>
              </a:rPr>
              <a:t>- adeguata verifica</a:t>
            </a:r>
          </a:p>
          <a:p>
            <a:endParaRPr lang="it-IT" dirty="0">
              <a:solidFill>
                <a:schemeClr val="tx2"/>
              </a:solidFill>
            </a:endParaRPr>
          </a:p>
        </p:txBody>
      </p:sp>
      <p:pic>
        <p:nvPicPr>
          <p:cNvPr id="6" name="Immagine 5">
            <a:extLst>
              <a:ext uri="{FF2B5EF4-FFF2-40B4-BE49-F238E27FC236}">
                <a16:creationId xmlns:a16="http://schemas.microsoft.com/office/drawing/2014/main" id="{640FFD4A-6677-4E4E-AC36-42C50953013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1671" y="6156251"/>
            <a:ext cx="1408658" cy="701749"/>
          </a:xfrm>
          <a:prstGeom prst="rect">
            <a:avLst/>
          </a:prstGeom>
        </p:spPr>
      </p:pic>
      <p:sp>
        <p:nvSpPr>
          <p:cNvPr id="5" name="Rettangolo 4">
            <a:extLst>
              <a:ext uri="{FF2B5EF4-FFF2-40B4-BE49-F238E27FC236}">
                <a16:creationId xmlns:a16="http://schemas.microsoft.com/office/drawing/2014/main" id="{2DE677AD-F382-4FED-A21F-1BD84C1E363A}"/>
              </a:ext>
            </a:extLst>
          </p:cNvPr>
          <p:cNvSpPr/>
          <p:nvPr/>
        </p:nvSpPr>
        <p:spPr>
          <a:xfrm rot="5400000">
            <a:off x="10026638" y="4792211"/>
            <a:ext cx="267586" cy="2509284"/>
          </a:xfrm>
          <a:prstGeom prst="rect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9" name="Rettangolo 8">
            <a:extLst>
              <a:ext uri="{FF2B5EF4-FFF2-40B4-BE49-F238E27FC236}">
                <a16:creationId xmlns:a16="http://schemas.microsoft.com/office/drawing/2014/main" id="{1E98CF9C-933B-4705-A211-74D99ED7751F}"/>
              </a:ext>
            </a:extLst>
          </p:cNvPr>
          <p:cNvSpPr/>
          <p:nvPr/>
        </p:nvSpPr>
        <p:spPr>
          <a:xfrm>
            <a:off x="11138626" y="2445488"/>
            <a:ext cx="276447" cy="3476847"/>
          </a:xfrm>
          <a:prstGeom prst="rect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989363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>
            <a:extLst>
              <a:ext uri="{FF2B5EF4-FFF2-40B4-BE49-F238E27FC236}">
                <a16:creationId xmlns:a16="http://schemas.microsoft.com/office/drawing/2014/main" id="{48897B47-DDDF-4C99-AF95-F90A6724EC95}"/>
              </a:ext>
            </a:extLst>
          </p:cNvPr>
          <p:cNvSpPr/>
          <p:nvPr/>
        </p:nvSpPr>
        <p:spPr>
          <a:xfrm>
            <a:off x="0" y="0"/>
            <a:ext cx="4816549" cy="6858000"/>
          </a:xfrm>
          <a:prstGeom prst="rect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08C20434-9BEE-462A-8F4C-A50F98A5A9DC}"/>
              </a:ext>
            </a:extLst>
          </p:cNvPr>
          <p:cNvSpPr txBox="1"/>
          <p:nvPr/>
        </p:nvSpPr>
        <p:spPr>
          <a:xfrm>
            <a:off x="697761" y="2644169"/>
            <a:ext cx="342102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t-IT" sz="4000" dirty="0">
                <a:solidFill>
                  <a:schemeClr val="bg1"/>
                </a:solidFill>
              </a:rPr>
              <a:t>ITER PRATICA:</a:t>
            </a: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2A50AC58-2CC8-473A-902D-4CF0F4AEDEAE}"/>
              </a:ext>
            </a:extLst>
          </p:cNvPr>
          <p:cNvSpPr txBox="1"/>
          <p:nvPr/>
        </p:nvSpPr>
        <p:spPr>
          <a:xfrm>
            <a:off x="5391671" y="1166842"/>
            <a:ext cx="4816548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it-IT" dirty="0"/>
              <a:t>Creazione della pratica di fido elettronica da parte dell’Ufficio Istruttorio</a:t>
            </a:r>
          </a:p>
          <a:p>
            <a:pPr marL="342900" indent="-342900">
              <a:buFont typeface="+mj-lt"/>
              <a:buAutoNum type="arabicPeriod"/>
            </a:pPr>
            <a:r>
              <a:rPr lang="it-IT" dirty="0"/>
              <a:t>Delibera linea di credito (merito di credito) secondo prassi bancaria</a:t>
            </a:r>
          </a:p>
          <a:p>
            <a:pPr marL="342900" indent="-342900">
              <a:buFont typeface="+mj-lt"/>
              <a:buAutoNum type="arabicPeriod"/>
            </a:pPr>
            <a:r>
              <a:rPr lang="it-IT" dirty="0"/>
              <a:t>Stesura garanzia fideiussoria  secondo dettami normativa</a:t>
            </a:r>
          </a:p>
          <a:p>
            <a:endParaRPr lang="it-IT" dirty="0"/>
          </a:p>
          <a:p>
            <a:endParaRPr lang="it-IT" dirty="0"/>
          </a:p>
          <a:p>
            <a:r>
              <a:rPr lang="it-IT" dirty="0"/>
              <a:t>Tempistica stimata: 30 giorni da nulla osta concessione da parte di Finpiemonte  e dal ricevimento di tutto il set documentale </a:t>
            </a:r>
          </a:p>
          <a:p>
            <a:endParaRPr lang="it-IT" dirty="0">
              <a:solidFill>
                <a:schemeClr val="tx2"/>
              </a:solidFill>
            </a:endParaRPr>
          </a:p>
        </p:txBody>
      </p:sp>
      <p:pic>
        <p:nvPicPr>
          <p:cNvPr id="6" name="Immagine 5">
            <a:extLst>
              <a:ext uri="{FF2B5EF4-FFF2-40B4-BE49-F238E27FC236}">
                <a16:creationId xmlns:a16="http://schemas.microsoft.com/office/drawing/2014/main" id="{640FFD4A-6677-4E4E-AC36-42C50953013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1671" y="6156251"/>
            <a:ext cx="1408658" cy="701749"/>
          </a:xfrm>
          <a:prstGeom prst="rect">
            <a:avLst/>
          </a:prstGeom>
        </p:spPr>
      </p:pic>
      <p:sp>
        <p:nvSpPr>
          <p:cNvPr id="5" name="Rettangolo 4">
            <a:extLst>
              <a:ext uri="{FF2B5EF4-FFF2-40B4-BE49-F238E27FC236}">
                <a16:creationId xmlns:a16="http://schemas.microsoft.com/office/drawing/2014/main" id="{2DE677AD-F382-4FED-A21F-1BD84C1E363A}"/>
              </a:ext>
            </a:extLst>
          </p:cNvPr>
          <p:cNvSpPr/>
          <p:nvPr/>
        </p:nvSpPr>
        <p:spPr>
          <a:xfrm rot="5400000">
            <a:off x="10026638" y="4792211"/>
            <a:ext cx="267586" cy="2509284"/>
          </a:xfrm>
          <a:prstGeom prst="rect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9" name="Rettangolo 8">
            <a:extLst>
              <a:ext uri="{FF2B5EF4-FFF2-40B4-BE49-F238E27FC236}">
                <a16:creationId xmlns:a16="http://schemas.microsoft.com/office/drawing/2014/main" id="{1E98CF9C-933B-4705-A211-74D99ED7751F}"/>
              </a:ext>
            </a:extLst>
          </p:cNvPr>
          <p:cNvSpPr/>
          <p:nvPr/>
        </p:nvSpPr>
        <p:spPr>
          <a:xfrm>
            <a:off x="11138626" y="2445488"/>
            <a:ext cx="276447" cy="3476847"/>
          </a:xfrm>
          <a:prstGeom prst="rect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131772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>
            <a:extLst>
              <a:ext uri="{FF2B5EF4-FFF2-40B4-BE49-F238E27FC236}">
                <a16:creationId xmlns:a16="http://schemas.microsoft.com/office/drawing/2014/main" id="{27B4725A-2EA2-4E9B-97B8-229B2B600FEA}"/>
              </a:ext>
            </a:extLst>
          </p:cNvPr>
          <p:cNvSpPr txBox="1"/>
          <p:nvPr/>
        </p:nvSpPr>
        <p:spPr>
          <a:xfrm>
            <a:off x="871592" y="1951462"/>
            <a:ext cx="392523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400" dirty="0"/>
              <a:t>Banco di Credito P. </a:t>
            </a:r>
            <a:r>
              <a:rPr lang="it-IT" sz="2400" dirty="0" err="1"/>
              <a:t>Azzoaglio</a:t>
            </a:r>
            <a:endParaRPr lang="it-IT" sz="2400" dirty="0"/>
          </a:p>
          <a:p>
            <a:endParaRPr lang="it-IT" dirty="0"/>
          </a:p>
          <a:p>
            <a:r>
              <a:rPr lang="it-IT" dirty="0"/>
              <a:t>Sede legale</a:t>
            </a:r>
          </a:p>
          <a:p>
            <a:r>
              <a:rPr lang="it-IT" dirty="0"/>
              <a:t>Via A.Doria 17, Ceva (CN)</a:t>
            </a:r>
          </a:p>
          <a:p>
            <a:r>
              <a:rPr lang="it-IT" b="0" i="0" dirty="0">
                <a:effectLst/>
                <a:latin typeface="+mj-lt"/>
              </a:rPr>
              <a:t>Tel. 0174 7241</a:t>
            </a:r>
          </a:p>
          <a:p>
            <a:r>
              <a:rPr lang="it-IT" b="0" i="0" dirty="0">
                <a:effectLst/>
                <a:latin typeface="+mj-lt"/>
              </a:rPr>
              <a:t>Fax: 0174 722202</a:t>
            </a:r>
          </a:p>
          <a:p>
            <a:r>
              <a:rPr lang="it-IT" b="0" i="0" dirty="0">
                <a:effectLst/>
                <a:latin typeface="+mj-lt"/>
              </a:rPr>
              <a:t>Email: </a:t>
            </a:r>
            <a:r>
              <a:rPr lang="it-IT" b="0" i="0" u="none" strike="noStrike" dirty="0">
                <a:effectLst/>
                <a:latin typeface="+mj-lt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posta@azzoaglio.it</a:t>
            </a:r>
            <a:endParaRPr lang="it-IT" b="0" i="0" dirty="0">
              <a:effectLst/>
              <a:latin typeface="+mj-lt"/>
            </a:endParaRPr>
          </a:p>
          <a:p>
            <a:r>
              <a:rPr lang="it-IT" b="0" i="0" dirty="0">
                <a:effectLst/>
                <a:latin typeface="+mj-lt"/>
              </a:rPr>
              <a:t>Pec: </a:t>
            </a:r>
            <a:r>
              <a:rPr lang="it-IT" b="0" i="0" u="none" strike="noStrike" dirty="0">
                <a:effectLst/>
                <a:latin typeface="+mj-lt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direzione@pec.azzoaglio.it</a:t>
            </a:r>
            <a:endParaRPr lang="it-IT" b="0" i="0" dirty="0">
              <a:effectLst/>
              <a:latin typeface="+mj-lt"/>
            </a:endParaRPr>
          </a:p>
          <a:p>
            <a:endParaRPr lang="it-IT" dirty="0"/>
          </a:p>
        </p:txBody>
      </p:sp>
      <p:sp>
        <p:nvSpPr>
          <p:cNvPr id="6" name="CasellaDiTesto 5">
            <a:extLst>
              <a:ext uri="{FF2B5EF4-FFF2-40B4-BE49-F238E27FC236}">
                <a16:creationId xmlns:a16="http://schemas.microsoft.com/office/drawing/2014/main" id="{1FCEB339-6625-4D7D-9A08-222DB4748516}"/>
              </a:ext>
            </a:extLst>
          </p:cNvPr>
          <p:cNvSpPr txBox="1"/>
          <p:nvPr/>
        </p:nvSpPr>
        <p:spPr>
          <a:xfrm>
            <a:off x="7069276" y="4243774"/>
            <a:ext cx="262982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000" dirty="0"/>
              <a:t>www.azzoaglio.it</a:t>
            </a:r>
          </a:p>
        </p:txBody>
      </p:sp>
      <p:pic>
        <p:nvPicPr>
          <p:cNvPr id="4" name="Elemento grafico 3">
            <a:extLst>
              <a:ext uri="{FF2B5EF4-FFF2-40B4-BE49-F238E27FC236}">
                <a16:creationId xmlns:a16="http://schemas.microsoft.com/office/drawing/2014/main" id="{31A3310A-FEC2-41F1-93B4-82BE32A82FA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6224587" y="2438683"/>
            <a:ext cx="3617292" cy="18282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7753528"/>
      </p:ext>
    </p:extLst>
  </p:cSld>
  <p:clrMapOvr>
    <a:masterClrMapping/>
  </p:clrMapOvr>
</p:sld>
</file>

<file path=ppt/theme/theme1.xml><?xml version="1.0" encoding="utf-8"?>
<a:theme xmlns:a="http://schemas.openxmlformats.org/drawingml/2006/main" name="Ritaglio">
  <a:themeElements>
    <a:clrScheme name="Personalizzato 5">
      <a:dk1>
        <a:srgbClr val="000000"/>
      </a:dk1>
      <a:lt1>
        <a:srgbClr val="FFFFFF"/>
      </a:lt1>
      <a:dk2>
        <a:srgbClr val="10013F"/>
      </a:dk2>
      <a:lt2>
        <a:srgbClr val="FFFFFF"/>
      </a:lt2>
      <a:accent1>
        <a:srgbClr val="814DFF"/>
      </a:accent1>
      <a:accent2>
        <a:srgbClr val="243FFF"/>
      </a:accent2>
      <a:accent3>
        <a:srgbClr val="8674FE"/>
      </a:accent3>
      <a:accent4>
        <a:srgbClr val="2100F7"/>
      </a:accent4>
      <a:accent5>
        <a:srgbClr val="001ADA"/>
      </a:accent5>
      <a:accent6>
        <a:srgbClr val="2100F7"/>
      </a:accent6>
      <a:hlink>
        <a:srgbClr val="0563C1"/>
      </a:hlink>
      <a:folHlink>
        <a:srgbClr val="5723FB"/>
      </a:folHlink>
    </a:clrScheme>
    <a:fontScheme name="Ritaglio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Ritaglio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Ritaglio</Template>
  <TotalTime>972</TotalTime>
  <Words>165</Words>
  <Application>Microsoft Office PowerPoint</Application>
  <PresentationFormat>Widescreen</PresentationFormat>
  <Paragraphs>30</Paragraphs>
  <Slides>4</Slides>
  <Notes>1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4</vt:i4>
      </vt:variant>
    </vt:vector>
  </HeadingPairs>
  <TitlesOfParts>
    <vt:vector size="8" baseType="lpstr">
      <vt:lpstr>Calibri</vt:lpstr>
      <vt:lpstr>Franklin Gothic Book</vt:lpstr>
      <vt:lpstr>Wingdings</vt:lpstr>
      <vt:lpstr>Ritaglio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Giada Bottero</dc:creator>
  <cp:lastModifiedBy>Silvia Defilippi</cp:lastModifiedBy>
  <cp:revision>57</cp:revision>
  <cp:lastPrinted>2021-02-23T09:01:05Z</cp:lastPrinted>
  <dcterms:created xsi:type="dcterms:W3CDTF">2020-09-23T11:00:39Z</dcterms:created>
  <dcterms:modified xsi:type="dcterms:W3CDTF">2021-02-23T13:53:13Z</dcterms:modified>
</cp:coreProperties>
</file>