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2" r:id="rId3"/>
    <p:sldId id="266" r:id="rId4"/>
    <p:sldId id="267" r:id="rId5"/>
    <p:sldId id="2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43" autoAdjust="0"/>
  </p:normalViewPr>
  <p:slideViewPr>
    <p:cSldViewPr snapToGrid="0">
      <p:cViewPr varScale="1">
        <p:scale>
          <a:sx n="69" d="100"/>
          <a:sy n="69" d="100"/>
        </p:scale>
        <p:origin x="780" y="6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DFDA94-7868-4616-90A1-F53E1849AF32}" type="datetimeFigureOut">
              <a:rPr lang="it-IT" smtClean="0"/>
              <a:t>22/02/2021</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C76822-E561-45C0-BA79-098AD027763F}" type="slidenum">
              <a:rPr lang="it-IT" smtClean="0"/>
              <a:t>‹N›</a:t>
            </a:fld>
            <a:endParaRPr lang="it-IT"/>
          </a:p>
        </p:txBody>
      </p:sp>
    </p:spTree>
    <p:extLst>
      <p:ext uri="{BB962C8B-B14F-4D97-AF65-F5344CB8AC3E}">
        <p14:creationId xmlns:p14="http://schemas.microsoft.com/office/powerpoint/2010/main" val="3600953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4EC76822-E561-45C0-BA79-098AD027763F}" type="slidenum">
              <a:rPr lang="it-IT" smtClean="0"/>
              <a:t>2</a:t>
            </a:fld>
            <a:endParaRPr lang="it-IT"/>
          </a:p>
        </p:txBody>
      </p:sp>
    </p:spTree>
    <p:extLst>
      <p:ext uri="{BB962C8B-B14F-4D97-AF65-F5344CB8AC3E}">
        <p14:creationId xmlns:p14="http://schemas.microsoft.com/office/powerpoint/2010/main" val="951880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GB"/>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GB"/>
          </a:p>
        </p:txBody>
      </p:sp>
      <p:sp>
        <p:nvSpPr>
          <p:cNvPr id="4" name="Segnaposto data 3"/>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5" name="Segnaposto piè di pagina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egnaposto numero diapositiva 5"/>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3783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GB"/>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data 3"/>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5" name="Segnaposto piè di pagina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egnaposto numero diapositiva 5"/>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153584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GB"/>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data 3"/>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5" name="Segnaposto piè di pagina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egnaposto numero diapositiva 5"/>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132676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tx1"/>
                </a:solidFill>
                <a:latin typeface="Comic Sans MS" panose="030F0702030302020204" pitchFamily="66" charset="0"/>
              </a:defRPr>
            </a:lvl1pPr>
          </a:lstStyle>
          <a:p>
            <a:r>
              <a:rPr lang="it-IT" dirty="0" smtClean="0"/>
              <a:t>Fare clic per modificare lo stile del titolo</a:t>
            </a:r>
            <a:endParaRPr lang="en-GB" dirty="0"/>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data 3"/>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5" name="Segnaposto piè di pagina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egnaposto numero diapositiva 5"/>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1131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GB"/>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5" name="Segnaposto piè di pagina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egnaposto numero diapositiva 5"/>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1500674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GB"/>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data 4"/>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6" name="Segnaposto piè di pagina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egnaposto numero diapositiva 6"/>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3959429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GB"/>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7" name="Segnaposto data 6"/>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8" name="Segnaposto piè di pagina 7"/>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egnaposto numero diapositiva 8"/>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56995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GB"/>
          </a:p>
        </p:txBody>
      </p:sp>
      <p:sp>
        <p:nvSpPr>
          <p:cNvPr id="3" name="Segnaposto data 2"/>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4" name="Segnaposto piè di pagina 3"/>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egnaposto numero diapositiva 4"/>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838484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3" name="Segnaposto piè di pagina 2"/>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egnaposto numero diapositiva 3"/>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1815040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GB"/>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6" name="Segnaposto piè di pagina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egnaposto numero diapositiva 6"/>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13427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GB"/>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a:xfrm>
            <a:off x="838200" y="6356350"/>
            <a:ext cx="2743200" cy="365125"/>
          </a:xfrm>
          <a:prstGeom prst="rect">
            <a:avLst/>
          </a:prstGeom>
        </p:spPr>
        <p:txBody>
          <a:bodyPr/>
          <a:lstStyle/>
          <a:p>
            <a:fld id="{4FDE162F-3566-41C9-87E3-A985F6C31651}" type="datetimeFigureOut">
              <a:rPr lang="en-GB" smtClean="0"/>
              <a:t>22/02/2021</a:t>
            </a:fld>
            <a:endParaRPr lang="en-GB"/>
          </a:p>
        </p:txBody>
      </p:sp>
      <p:sp>
        <p:nvSpPr>
          <p:cNvPr id="6" name="Segnaposto piè di pagina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egnaposto numero diapositiva 6"/>
          <p:cNvSpPr>
            <a:spLocks noGrp="1"/>
          </p:cNvSpPr>
          <p:nvPr>
            <p:ph type="sldNum" sz="quarter" idx="12"/>
          </p:nvPr>
        </p:nvSpPr>
        <p:spPr>
          <a:xfrm>
            <a:off x="8610600" y="6356350"/>
            <a:ext cx="2743200" cy="365125"/>
          </a:xfrm>
          <a:prstGeom prst="rect">
            <a:avLst/>
          </a:prstGeom>
        </p:spPr>
        <p:txBody>
          <a:bodyPr/>
          <a:lstStyle/>
          <a:p>
            <a:fld id="{35C06175-1899-4F4E-9E5E-D6ABEB931631}" type="slidenum">
              <a:rPr lang="en-GB" smtClean="0"/>
              <a:t>‹N›</a:t>
            </a:fld>
            <a:endParaRPr lang="en-GB"/>
          </a:p>
        </p:txBody>
      </p:sp>
    </p:spTree>
    <p:extLst>
      <p:ext uri="{BB962C8B-B14F-4D97-AF65-F5344CB8AC3E}">
        <p14:creationId xmlns:p14="http://schemas.microsoft.com/office/powerpoint/2010/main" val="2920351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 y="0"/>
            <a:ext cx="12213423" cy="6857999"/>
          </a:xfrm>
          <a:prstGeom prst="rect">
            <a:avLst/>
          </a:prstGeom>
        </p:spPr>
      </p:pic>
      <p:sp>
        <p:nvSpPr>
          <p:cNvPr id="2" name="Segnaposto titolo 1"/>
          <p:cNvSpPr>
            <a:spLocks noGrp="1"/>
          </p:cNvSpPr>
          <p:nvPr>
            <p:ph type="title"/>
          </p:nvPr>
        </p:nvSpPr>
        <p:spPr>
          <a:xfrm>
            <a:off x="257578" y="103031"/>
            <a:ext cx="3709116" cy="1587657"/>
          </a:xfrm>
          <a:prstGeom prst="rect">
            <a:avLst/>
          </a:prstGeom>
        </p:spPr>
        <p:txBody>
          <a:bodyPr vert="horz" lIns="91440" tIns="45720" rIns="91440" bIns="45720" rtlCol="0" anchor="ctr">
            <a:noAutofit/>
          </a:bodyPr>
          <a:lstStyle/>
          <a:p>
            <a:r>
              <a:rPr lang="it-IT" dirty="0" smtClean="0"/>
              <a:t>Fare clic per modificare lo stile del titolo</a:t>
            </a:r>
            <a:endParaRPr lang="en-GB" dirty="0"/>
          </a:p>
        </p:txBody>
      </p:sp>
      <p:sp>
        <p:nvSpPr>
          <p:cNvPr id="3" name="Segnaposto testo 2"/>
          <p:cNvSpPr>
            <a:spLocks noGrp="1"/>
          </p:cNvSpPr>
          <p:nvPr>
            <p:ph type="body" idx="1"/>
          </p:nvPr>
        </p:nvSpPr>
        <p:spPr>
          <a:xfrm>
            <a:off x="1996225" y="1825625"/>
            <a:ext cx="9968247" cy="4351338"/>
          </a:xfrm>
          <a:prstGeom prst="rect">
            <a:avLst/>
          </a:prstGeom>
        </p:spPr>
        <p:txBody>
          <a:bodyPr vert="horz" lIns="91440" tIns="45720" rIns="91440" bIns="45720" rtlCol="0">
            <a:normAutofit/>
          </a:bodyPr>
          <a:lstStyle/>
          <a:p>
            <a:pPr lvl="0"/>
            <a:r>
              <a:rPr lang="it-IT" dirty="0" smtClean="0"/>
              <a:t>Modifica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GB" dirty="0"/>
          </a:p>
        </p:txBody>
      </p:sp>
    </p:spTree>
    <p:extLst>
      <p:ext uri="{BB962C8B-B14F-4D97-AF65-F5344CB8AC3E}">
        <p14:creationId xmlns:p14="http://schemas.microsoft.com/office/powerpoint/2010/main" val="1319663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hyperlink" Target="https://www.facebook.com/finpiemontespa" TargetMode="External"/><Relationship Id="rId3" Type="http://schemas.openxmlformats.org/officeDocument/2006/relationships/hyperlink" Target="http://www.finpiemonte.it/registrazione" TargetMode="External"/><Relationship Id="rId7" Type="http://schemas.openxmlformats.org/officeDocument/2006/relationships/image" Target="../media/image7.png"/><Relationship Id="rId12"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0.png"/><Relationship Id="rId5" Type="http://schemas.openxmlformats.org/officeDocument/2006/relationships/hyperlink" Target="mailto:helpdesk@finpiemonte.it" TargetMode="External"/><Relationship Id="rId15" Type="http://schemas.openxmlformats.org/officeDocument/2006/relationships/hyperlink" Target="https://www.linkedin.com/company/finpiemonte" TargetMode="External"/><Relationship Id="rId10" Type="http://schemas.openxmlformats.org/officeDocument/2006/relationships/image" Target="../media/image9.png"/><Relationship Id="rId4" Type="http://schemas.openxmlformats.org/officeDocument/2006/relationships/hyperlink" Target="mailto:finanziamenti@finpiemonte.it" TargetMode="External"/><Relationship Id="rId9" Type="http://schemas.openxmlformats.org/officeDocument/2006/relationships/hyperlink" Target="https://twitter.com/finpiemonte" TargetMode="External"/><Relationship Id="rId14" Type="http://schemas.openxmlformats.org/officeDocument/2006/relationships/hyperlink" Target="https://www.youtube.com/channel/UCIyj1GoGHAYrg63Xfevk85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olo 3"/>
          <p:cNvSpPr>
            <a:spLocks noGrp="1"/>
          </p:cNvSpPr>
          <p:nvPr>
            <p:ph type="title"/>
          </p:nvPr>
        </p:nvSpPr>
        <p:spPr>
          <a:xfrm>
            <a:off x="2030505" y="1842247"/>
            <a:ext cx="9923929" cy="2649071"/>
          </a:xfrm>
        </p:spPr>
        <p:txBody>
          <a:bodyPr/>
          <a:lstStyle/>
          <a:p>
            <a:pPr algn="ctr">
              <a:spcBef>
                <a:spcPts val="600"/>
              </a:spcBef>
              <a:spcAft>
                <a:spcPts val="600"/>
              </a:spcAft>
            </a:pPr>
            <a:r>
              <a:rPr lang="it-IT" sz="3600" b="0" dirty="0" smtClean="0">
                <a:solidFill>
                  <a:srgbClr val="002060"/>
                </a:solidFill>
              </a:rPr>
              <a:t>Fondo</a:t>
            </a:r>
            <a:r>
              <a:rPr lang="it-IT" sz="3600" dirty="0" smtClean="0">
                <a:solidFill>
                  <a:srgbClr val="002060"/>
                </a:solidFill>
              </a:rPr>
              <a:t/>
            </a:r>
            <a:br>
              <a:rPr lang="it-IT" sz="3600" dirty="0" smtClean="0">
                <a:solidFill>
                  <a:srgbClr val="002060"/>
                </a:solidFill>
              </a:rPr>
            </a:br>
            <a:r>
              <a:rPr lang="it-IT" sz="2800" dirty="0" smtClean="0">
                <a:solidFill>
                  <a:srgbClr val="002060"/>
                </a:solidFill>
              </a:rPr>
              <a:t> </a:t>
            </a:r>
            <a:r>
              <a:rPr lang="it-IT" sz="3600" dirty="0" smtClean="0">
                <a:solidFill>
                  <a:srgbClr val="002060"/>
                </a:solidFill>
              </a:rPr>
              <a:t/>
            </a:r>
            <a:br>
              <a:rPr lang="it-IT" sz="3600" dirty="0" smtClean="0">
                <a:solidFill>
                  <a:srgbClr val="002060"/>
                </a:solidFill>
              </a:rPr>
            </a:br>
            <a:r>
              <a:rPr lang="it-IT" sz="3600" dirty="0" smtClean="0">
                <a:solidFill>
                  <a:srgbClr val="002060"/>
                </a:solidFill>
              </a:rPr>
              <a:t>“</a:t>
            </a:r>
            <a:r>
              <a:rPr lang="it-IT" sz="3600" dirty="0">
                <a:solidFill>
                  <a:srgbClr val="002060"/>
                </a:solidFill>
              </a:rPr>
              <a:t>GARANZIA CINEMA DI ANIMAZIONE</a:t>
            </a:r>
            <a:r>
              <a:rPr lang="it-IT" sz="3600" dirty="0" smtClean="0">
                <a:solidFill>
                  <a:srgbClr val="002060"/>
                </a:solidFill>
              </a:rPr>
              <a:t>”</a:t>
            </a:r>
            <a:br>
              <a:rPr lang="it-IT" sz="3600" dirty="0" smtClean="0">
                <a:solidFill>
                  <a:srgbClr val="002060"/>
                </a:solidFill>
              </a:rPr>
            </a:br>
            <a:r>
              <a:rPr lang="it-IT" sz="3600" dirty="0">
                <a:solidFill>
                  <a:srgbClr val="002060"/>
                </a:solidFill>
              </a:rPr>
              <a:t/>
            </a:r>
            <a:br>
              <a:rPr lang="it-IT" sz="3600" dirty="0">
                <a:solidFill>
                  <a:srgbClr val="002060"/>
                </a:solidFill>
              </a:rPr>
            </a:br>
            <a:r>
              <a:rPr lang="it-IT" sz="2400" b="0" dirty="0">
                <a:solidFill>
                  <a:srgbClr val="002060"/>
                </a:solidFill>
              </a:rPr>
              <a:t>DGR n. 35-8760 del 12/04/2019</a:t>
            </a:r>
            <a:endParaRPr lang="it-IT" sz="2800" b="0" dirty="0">
              <a:solidFill>
                <a:srgbClr val="002060"/>
              </a:solidFill>
            </a:endParaRPr>
          </a:p>
        </p:txBody>
      </p:sp>
      <p:pic>
        <p:nvPicPr>
          <p:cNvPr id="21" name="Immagine 20"/>
          <p:cNvPicPr>
            <a:picLocks noChangeAspect="1"/>
          </p:cNvPicPr>
          <p:nvPr/>
        </p:nvPicPr>
        <p:blipFill>
          <a:blip r:embed="rId3"/>
          <a:stretch>
            <a:fillRect/>
          </a:stretch>
        </p:blipFill>
        <p:spPr>
          <a:xfrm>
            <a:off x="4532501" y="4947365"/>
            <a:ext cx="1760724" cy="630641"/>
          </a:xfrm>
          <a:prstGeom prst="rect">
            <a:avLst/>
          </a:prstGeom>
        </p:spPr>
      </p:pic>
      <p:pic>
        <p:nvPicPr>
          <p:cNvPr id="22" name="Immagine 21"/>
          <p:cNvPicPr>
            <a:picLocks noChangeAspect="1"/>
          </p:cNvPicPr>
          <p:nvPr/>
        </p:nvPicPr>
        <p:blipFill rotWithShape="1">
          <a:blip r:embed="rId4"/>
          <a:srcRect t="13264" b="14980"/>
          <a:stretch/>
        </p:blipFill>
        <p:spPr>
          <a:xfrm>
            <a:off x="7261410" y="4947365"/>
            <a:ext cx="1788460" cy="641661"/>
          </a:xfrm>
          <a:prstGeom prst="rect">
            <a:avLst/>
          </a:prstGeom>
        </p:spPr>
      </p:pic>
    </p:spTree>
    <p:extLst>
      <p:ext uri="{BB962C8B-B14F-4D97-AF65-F5344CB8AC3E}">
        <p14:creationId xmlns:p14="http://schemas.microsoft.com/office/powerpoint/2010/main" val="3347412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7578" y="159303"/>
            <a:ext cx="3709116" cy="1587657"/>
          </a:xfrm>
        </p:spPr>
        <p:txBody>
          <a:bodyPr/>
          <a:lstStyle/>
          <a:p>
            <a:r>
              <a:rPr lang="it-IT" sz="3600" dirty="0">
                <a:solidFill>
                  <a:srgbClr val="002060"/>
                </a:solidFill>
              </a:rPr>
              <a:t>Alcune precisazioni </a:t>
            </a:r>
            <a:endParaRPr lang="en-GB" sz="3600" dirty="0">
              <a:solidFill>
                <a:srgbClr val="002060"/>
              </a:solidFill>
            </a:endParaRPr>
          </a:p>
        </p:txBody>
      </p:sp>
      <p:sp>
        <p:nvSpPr>
          <p:cNvPr id="10" name="CasellaDiTesto 9"/>
          <p:cNvSpPr txBox="1"/>
          <p:nvPr/>
        </p:nvSpPr>
        <p:spPr>
          <a:xfrm>
            <a:off x="0" y="2459261"/>
            <a:ext cx="1589649" cy="369332"/>
          </a:xfrm>
          <a:prstGeom prst="rect">
            <a:avLst/>
          </a:prstGeom>
          <a:noFill/>
        </p:spPr>
        <p:txBody>
          <a:bodyPr wrap="square" rtlCol="0">
            <a:spAutoFit/>
          </a:bodyPr>
          <a:lstStyle/>
          <a:p>
            <a:pPr algn="ctr"/>
            <a:r>
              <a:rPr lang="it-IT" dirty="0" smtClean="0">
                <a:solidFill>
                  <a:srgbClr val="002060"/>
                </a:solidFill>
              </a:rPr>
              <a:t>Beneficiari</a:t>
            </a:r>
            <a:endParaRPr lang="en-GB" dirty="0">
              <a:solidFill>
                <a:srgbClr val="002060"/>
              </a:solidFill>
            </a:endParaRPr>
          </a:p>
        </p:txBody>
      </p:sp>
      <p:sp>
        <p:nvSpPr>
          <p:cNvPr id="13" name="Rettangolo 12"/>
          <p:cNvSpPr/>
          <p:nvPr/>
        </p:nvSpPr>
        <p:spPr>
          <a:xfrm>
            <a:off x="1456037" y="2130904"/>
            <a:ext cx="10297660" cy="1000274"/>
          </a:xfrm>
          <a:prstGeom prst="rect">
            <a:avLst/>
          </a:prstGeom>
        </p:spPr>
        <p:txBody>
          <a:bodyPr wrap="square">
            <a:spAutoFit/>
          </a:bodyPr>
          <a:lstStyle/>
          <a:p>
            <a:pPr marL="742950" lvl="1" indent="-285750">
              <a:spcBef>
                <a:spcPts val="600"/>
              </a:spcBef>
              <a:buFont typeface="Wingdings" panose="05000000000000000000" pitchFamily="2" charset="2"/>
              <a:buChar char="Ø"/>
            </a:pPr>
            <a:r>
              <a:rPr lang="it-IT" b="1" dirty="0" smtClean="0">
                <a:solidFill>
                  <a:srgbClr val="002060"/>
                </a:solidFill>
              </a:rPr>
              <a:t>‘’Impresa in difficoltà’’ </a:t>
            </a:r>
            <a:r>
              <a:rPr lang="it-IT" dirty="0" smtClean="0">
                <a:solidFill>
                  <a:srgbClr val="002060"/>
                </a:solidFill>
              </a:rPr>
              <a:t>è </a:t>
            </a:r>
            <a:r>
              <a:rPr lang="it-IT" dirty="0">
                <a:solidFill>
                  <a:srgbClr val="002060"/>
                </a:solidFill>
              </a:rPr>
              <a:t>puntualmente definita dal Regolamento (UE) n. 651/2014, art. 2 comma 18 (definizione riportata anche nell’Allegato 1-punto 2 dell’Avviso).</a:t>
            </a:r>
          </a:p>
          <a:p>
            <a:pPr marL="742950" lvl="1" indent="-285750">
              <a:spcBef>
                <a:spcPts val="600"/>
              </a:spcBef>
              <a:buFont typeface="Wingdings" panose="05000000000000000000" pitchFamily="2" charset="2"/>
              <a:buChar char="Ø"/>
            </a:pPr>
            <a:r>
              <a:rPr lang="it-IT" b="1" dirty="0">
                <a:solidFill>
                  <a:srgbClr val="002060"/>
                </a:solidFill>
              </a:rPr>
              <a:t>Regolarità contributiva </a:t>
            </a:r>
            <a:r>
              <a:rPr lang="it-IT" dirty="0">
                <a:solidFill>
                  <a:srgbClr val="002060"/>
                </a:solidFill>
              </a:rPr>
              <a:t>(DURC</a:t>
            </a:r>
            <a:r>
              <a:rPr lang="it-IT" dirty="0" smtClean="0">
                <a:solidFill>
                  <a:srgbClr val="002060"/>
                </a:solidFill>
              </a:rPr>
              <a:t>): ATTENZIONE: </a:t>
            </a:r>
            <a:r>
              <a:rPr lang="it-IT" dirty="0">
                <a:solidFill>
                  <a:srgbClr val="002060"/>
                </a:solidFill>
              </a:rPr>
              <a:t>fondamentale per la concessione delle agevolazioni.</a:t>
            </a:r>
            <a:endParaRPr lang="it-IT" dirty="0">
              <a:solidFill>
                <a:srgbClr val="002060"/>
              </a:solidFill>
            </a:endParaRPr>
          </a:p>
        </p:txBody>
      </p:sp>
      <p:sp>
        <p:nvSpPr>
          <p:cNvPr id="6" name="Rettangolo 5"/>
          <p:cNvSpPr/>
          <p:nvPr/>
        </p:nvSpPr>
        <p:spPr>
          <a:xfrm>
            <a:off x="1918172" y="3515122"/>
            <a:ext cx="9969028" cy="2385268"/>
          </a:xfrm>
          <a:prstGeom prst="rect">
            <a:avLst/>
          </a:prstGeom>
        </p:spPr>
        <p:txBody>
          <a:bodyPr wrap="square">
            <a:spAutoFit/>
          </a:bodyPr>
          <a:lstStyle/>
          <a:p>
            <a:pPr marL="285750" indent="-285750">
              <a:buFont typeface="Wingdings" panose="05000000000000000000" pitchFamily="2" charset="2"/>
              <a:buChar char="Ø"/>
            </a:pPr>
            <a:r>
              <a:rPr lang="it-IT" b="1" dirty="0">
                <a:solidFill>
                  <a:srgbClr val="002060"/>
                </a:solidFill>
              </a:rPr>
              <a:t>Finalità connesse </a:t>
            </a:r>
            <a:r>
              <a:rPr lang="it-IT" dirty="0">
                <a:solidFill>
                  <a:srgbClr val="002060"/>
                </a:solidFill>
              </a:rPr>
              <a:t>alla realizzazione del prodotto di animazione e/o all’operatività aziendale</a:t>
            </a:r>
          </a:p>
          <a:p>
            <a:pPr marL="285750" indent="-285750">
              <a:buFont typeface="Wingdings" panose="05000000000000000000" pitchFamily="2" charset="2"/>
              <a:buChar char="Ø"/>
            </a:pPr>
            <a:r>
              <a:rPr lang="it-IT" b="1" dirty="0" smtClean="0">
                <a:solidFill>
                  <a:srgbClr val="002060"/>
                </a:solidFill>
              </a:rPr>
              <a:t>Beni </a:t>
            </a:r>
            <a:r>
              <a:rPr lang="it-IT" b="1" dirty="0">
                <a:solidFill>
                  <a:srgbClr val="002060"/>
                </a:solidFill>
              </a:rPr>
              <a:t>usati</a:t>
            </a:r>
            <a:r>
              <a:rPr lang="it-IT" dirty="0">
                <a:solidFill>
                  <a:srgbClr val="002060"/>
                </a:solidFill>
              </a:rPr>
              <a:t>, </a:t>
            </a:r>
            <a:r>
              <a:rPr lang="it-IT" dirty="0" smtClean="0">
                <a:solidFill>
                  <a:srgbClr val="002060"/>
                </a:solidFill>
              </a:rPr>
              <a:t>occorre </a:t>
            </a:r>
            <a:r>
              <a:rPr lang="it-IT" dirty="0" smtClean="0">
                <a:solidFill>
                  <a:srgbClr val="002060"/>
                </a:solidFill>
              </a:rPr>
              <a:t>dimostrare il </a:t>
            </a:r>
            <a:r>
              <a:rPr lang="it-IT" dirty="0">
                <a:solidFill>
                  <a:srgbClr val="002060"/>
                </a:solidFill>
              </a:rPr>
              <a:t>valore di mercato </a:t>
            </a:r>
            <a:r>
              <a:rPr lang="it-IT" dirty="0" smtClean="0">
                <a:solidFill>
                  <a:srgbClr val="002060"/>
                </a:solidFill>
              </a:rPr>
              <a:t>(es: acquisto </a:t>
            </a:r>
            <a:r>
              <a:rPr lang="it-IT" dirty="0">
                <a:solidFill>
                  <a:srgbClr val="002060"/>
                </a:solidFill>
              </a:rPr>
              <a:t>da rivenditore autorizzato o </a:t>
            </a:r>
            <a:r>
              <a:rPr lang="it-IT" dirty="0" smtClean="0">
                <a:solidFill>
                  <a:srgbClr val="002060"/>
                </a:solidFill>
              </a:rPr>
              <a:t>perizia). </a:t>
            </a:r>
            <a:endParaRPr lang="it-IT" dirty="0" smtClean="0">
              <a:solidFill>
                <a:srgbClr val="002060"/>
              </a:solidFill>
            </a:endParaRPr>
          </a:p>
          <a:p>
            <a:pPr marL="285750" indent="-285750">
              <a:spcBef>
                <a:spcPts val="600"/>
              </a:spcBef>
              <a:buFont typeface="Wingdings" panose="05000000000000000000" pitchFamily="2" charset="2"/>
              <a:buChar char="Ø"/>
            </a:pPr>
            <a:r>
              <a:rPr lang="it-IT" b="1" dirty="0" smtClean="0">
                <a:solidFill>
                  <a:srgbClr val="002060"/>
                </a:solidFill>
              </a:rPr>
              <a:t>ATTENZIONE; </a:t>
            </a:r>
            <a:r>
              <a:rPr lang="it-IT" b="1" u="sng" dirty="0" smtClean="0">
                <a:solidFill>
                  <a:srgbClr val="002060"/>
                </a:solidFill>
              </a:rPr>
              <a:t>non</a:t>
            </a:r>
            <a:r>
              <a:rPr lang="it-IT" b="1" dirty="0" smtClean="0">
                <a:solidFill>
                  <a:srgbClr val="002060"/>
                </a:solidFill>
              </a:rPr>
              <a:t> </a:t>
            </a:r>
            <a:r>
              <a:rPr lang="it-IT" b="1" dirty="0">
                <a:solidFill>
                  <a:srgbClr val="002060"/>
                </a:solidFill>
              </a:rPr>
              <a:t>sono ritenuti finanziabili</a:t>
            </a:r>
            <a:r>
              <a:rPr lang="it-IT" dirty="0">
                <a:solidFill>
                  <a:srgbClr val="002060"/>
                </a:solidFill>
              </a:rPr>
              <a:t>: </a:t>
            </a:r>
            <a:endParaRPr lang="it-IT" dirty="0" smtClean="0">
              <a:solidFill>
                <a:srgbClr val="002060"/>
              </a:solidFill>
            </a:endParaRPr>
          </a:p>
          <a:p>
            <a:pPr marL="742950" lvl="1" indent="-285750">
              <a:buFontTx/>
              <a:buChar char="-"/>
            </a:pPr>
            <a:r>
              <a:rPr lang="it-IT" dirty="0">
                <a:solidFill>
                  <a:srgbClr val="002060"/>
                </a:solidFill>
              </a:rPr>
              <a:t>gli </a:t>
            </a:r>
            <a:r>
              <a:rPr lang="it-IT" dirty="0">
                <a:solidFill>
                  <a:srgbClr val="002060"/>
                </a:solidFill>
              </a:rPr>
              <a:t>oneri di urbanizzazione e ogni onere accessorio; </a:t>
            </a:r>
            <a:endParaRPr lang="it-IT" dirty="0">
              <a:solidFill>
                <a:srgbClr val="002060"/>
              </a:solidFill>
            </a:endParaRPr>
          </a:p>
          <a:p>
            <a:pPr marL="742950" lvl="1" indent="-285750">
              <a:buFontTx/>
              <a:buChar char="-"/>
            </a:pPr>
            <a:r>
              <a:rPr lang="it-IT" dirty="0">
                <a:solidFill>
                  <a:srgbClr val="002060"/>
                </a:solidFill>
              </a:rPr>
              <a:t>l’IVA </a:t>
            </a:r>
            <a:r>
              <a:rPr lang="it-IT" dirty="0">
                <a:solidFill>
                  <a:srgbClr val="002060"/>
                </a:solidFill>
              </a:rPr>
              <a:t>e ogni altra imposta o tributo, fatti salvi i casi in cui l’IVA risulti indetraibile per l’impresa; </a:t>
            </a:r>
            <a:endParaRPr lang="it-IT" dirty="0">
              <a:solidFill>
                <a:srgbClr val="002060"/>
              </a:solidFill>
            </a:endParaRPr>
          </a:p>
          <a:p>
            <a:pPr marL="742950" lvl="1" indent="-285750">
              <a:buFontTx/>
              <a:buChar char="-"/>
            </a:pPr>
            <a:r>
              <a:rPr lang="it-IT" dirty="0">
                <a:solidFill>
                  <a:srgbClr val="002060"/>
                </a:solidFill>
              </a:rPr>
              <a:t>gli </a:t>
            </a:r>
            <a:r>
              <a:rPr lang="it-IT" dirty="0">
                <a:solidFill>
                  <a:srgbClr val="002060"/>
                </a:solidFill>
              </a:rPr>
              <a:t>interessi sul leasing o altri costi su operazioni finanziarie assimilabili</a:t>
            </a:r>
            <a:r>
              <a:rPr lang="it-IT" dirty="0">
                <a:solidFill>
                  <a:srgbClr val="002060"/>
                </a:solidFill>
              </a:rPr>
              <a:t>;</a:t>
            </a:r>
          </a:p>
          <a:p>
            <a:pPr marL="742950" lvl="1" indent="-285750">
              <a:buFontTx/>
              <a:buChar char="-"/>
            </a:pPr>
            <a:r>
              <a:rPr lang="it-IT" dirty="0">
                <a:solidFill>
                  <a:srgbClr val="002060"/>
                </a:solidFill>
              </a:rPr>
              <a:t>i pagamenti in contanti di qualunque importo e le compensazioni debiti/crediti;</a:t>
            </a:r>
          </a:p>
          <a:p>
            <a:pPr marL="742950" lvl="1" indent="-285750">
              <a:buFontTx/>
              <a:buChar char="-"/>
            </a:pPr>
            <a:r>
              <a:rPr lang="it-IT" dirty="0" smtClean="0">
                <a:solidFill>
                  <a:srgbClr val="002060"/>
                </a:solidFill>
              </a:rPr>
              <a:t>costi per i quali vi sia cointeressenza </a:t>
            </a:r>
            <a:r>
              <a:rPr lang="it-IT" dirty="0">
                <a:solidFill>
                  <a:srgbClr val="002060"/>
                </a:solidFill>
              </a:rPr>
              <a:t>tra beneficiario e fornitore.</a:t>
            </a:r>
            <a:endParaRPr lang="en-GB" dirty="0">
              <a:solidFill>
                <a:srgbClr val="002060"/>
              </a:solidFill>
            </a:endParaRPr>
          </a:p>
        </p:txBody>
      </p:sp>
      <p:sp>
        <p:nvSpPr>
          <p:cNvPr id="11" name="CasellaDiTesto 10"/>
          <p:cNvSpPr txBox="1"/>
          <p:nvPr/>
        </p:nvSpPr>
        <p:spPr>
          <a:xfrm>
            <a:off x="0" y="4279558"/>
            <a:ext cx="1589649" cy="369332"/>
          </a:xfrm>
          <a:prstGeom prst="rect">
            <a:avLst/>
          </a:prstGeom>
          <a:noFill/>
        </p:spPr>
        <p:txBody>
          <a:bodyPr wrap="square" rtlCol="0">
            <a:spAutoFit/>
          </a:bodyPr>
          <a:lstStyle/>
          <a:p>
            <a:pPr algn="ctr"/>
            <a:r>
              <a:rPr lang="it-IT" dirty="0" smtClean="0">
                <a:solidFill>
                  <a:srgbClr val="002060"/>
                </a:solidFill>
              </a:rPr>
              <a:t>Investimento</a:t>
            </a:r>
            <a:endParaRPr lang="en-GB" dirty="0">
              <a:solidFill>
                <a:srgbClr val="002060"/>
              </a:solidFill>
            </a:endParaRPr>
          </a:p>
        </p:txBody>
      </p:sp>
    </p:spTree>
    <p:extLst>
      <p:ext uri="{BB962C8B-B14F-4D97-AF65-F5344CB8AC3E}">
        <p14:creationId xmlns:p14="http://schemas.microsoft.com/office/powerpoint/2010/main" val="223075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7578" y="159303"/>
            <a:ext cx="3709116" cy="1587657"/>
          </a:xfrm>
        </p:spPr>
        <p:txBody>
          <a:bodyPr/>
          <a:lstStyle/>
          <a:p>
            <a:r>
              <a:rPr lang="it-IT" sz="3600" dirty="0">
                <a:solidFill>
                  <a:srgbClr val="002060"/>
                </a:solidFill>
              </a:rPr>
              <a:t>Alcune precisazioni </a:t>
            </a:r>
            <a:endParaRPr lang="en-GB" sz="3600" dirty="0">
              <a:solidFill>
                <a:srgbClr val="002060"/>
              </a:solidFill>
            </a:endParaRPr>
          </a:p>
        </p:txBody>
      </p:sp>
      <p:sp>
        <p:nvSpPr>
          <p:cNvPr id="13" name="Rettangolo 12"/>
          <p:cNvSpPr/>
          <p:nvPr/>
        </p:nvSpPr>
        <p:spPr>
          <a:xfrm>
            <a:off x="1468734" y="2292525"/>
            <a:ext cx="10418465" cy="2369880"/>
          </a:xfrm>
          <a:prstGeom prst="rect">
            <a:avLst/>
          </a:prstGeom>
        </p:spPr>
        <p:txBody>
          <a:bodyPr wrap="square">
            <a:spAutoFit/>
          </a:bodyPr>
          <a:lstStyle/>
          <a:p>
            <a:pPr marL="742950" lvl="1" indent="-285750">
              <a:spcBef>
                <a:spcPts val="600"/>
              </a:spcBef>
              <a:buFont typeface="Wingdings" panose="05000000000000000000" pitchFamily="2" charset="2"/>
              <a:buChar char="Ø"/>
            </a:pPr>
            <a:r>
              <a:rPr lang="it-IT" sz="1600" dirty="0" smtClean="0">
                <a:solidFill>
                  <a:srgbClr val="002060"/>
                </a:solidFill>
              </a:rPr>
              <a:t>Durata massima 36 mesi, </a:t>
            </a:r>
            <a:r>
              <a:rPr lang="it-IT" sz="1600" dirty="0" smtClean="0">
                <a:solidFill>
                  <a:srgbClr val="002060"/>
                </a:solidFill>
              </a:rPr>
              <a:t>salvo </a:t>
            </a:r>
            <a:r>
              <a:rPr lang="it-IT" sz="1600" b="1" dirty="0" smtClean="0">
                <a:solidFill>
                  <a:srgbClr val="002060"/>
                </a:solidFill>
              </a:rPr>
              <a:t>estensione </a:t>
            </a:r>
            <a:r>
              <a:rPr lang="it-IT" sz="1600" b="1" dirty="0" smtClean="0">
                <a:solidFill>
                  <a:srgbClr val="002060"/>
                </a:solidFill>
              </a:rPr>
              <a:t>temporanea </a:t>
            </a:r>
            <a:r>
              <a:rPr lang="it-IT" sz="1600" dirty="0" smtClean="0">
                <a:solidFill>
                  <a:srgbClr val="002060"/>
                </a:solidFill>
              </a:rPr>
              <a:t>di durata fino al collaudo (se successivo </a:t>
            </a:r>
            <a:r>
              <a:rPr lang="it-IT" sz="1600" dirty="0" smtClean="0">
                <a:solidFill>
                  <a:srgbClr val="002060"/>
                </a:solidFill>
              </a:rPr>
              <a:t>a </a:t>
            </a:r>
            <a:r>
              <a:rPr lang="it-IT" sz="1600" dirty="0" smtClean="0">
                <a:solidFill>
                  <a:srgbClr val="002060"/>
                </a:solidFill>
              </a:rPr>
              <a:t>36 mesi), che dovrà </a:t>
            </a:r>
            <a:r>
              <a:rPr lang="it-IT" sz="1600" dirty="0" smtClean="0">
                <a:solidFill>
                  <a:srgbClr val="002060"/>
                </a:solidFill>
              </a:rPr>
              <a:t>comunque avvenire entro 120 gg </a:t>
            </a:r>
            <a:r>
              <a:rPr lang="it-IT" sz="1600" dirty="0" smtClean="0">
                <a:solidFill>
                  <a:srgbClr val="002060"/>
                </a:solidFill>
              </a:rPr>
              <a:t>dalla consegna dell’ultimo dei materiali. Decorso tale termine, in ogni caso la garanzia si estinguerà e il garante sarà liberato da ogni obbligazione</a:t>
            </a:r>
          </a:p>
          <a:p>
            <a:pPr marL="742950" lvl="1" indent="-285750">
              <a:spcBef>
                <a:spcPts val="1200"/>
              </a:spcBef>
              <a:buFont typeface="Wingdings" panose="05000000000000000000" pitchFamily="2" charset="2"/>
              <a:buChar char="Ø"/>
            </a:pPr>
            <a:r>
              <a:rPr lang="it-IT" sz="1600" b="1" dirty="0">
                <a:solidFill>
                  <a:srgbClr val="002060"/>
                </a:solidFill>
              </a:rPr>
              <a:t>Proroghe</a:t>
            </a:r>
            <a:r>
              <a:rPr lang="it-IT" sz="1600" dirty="0" smtClean="0">
                <a:solidFill>
                  <a:srgbClr val="002060"/>
                </a:solidFill>
              </a:rPr>
              <a:t>: prima che siano decorsi i 36 </a:t>
            </a:r>
            <a:r>
              <a:rPr lang="it-IT" sz="1600" dirty="0" smtClean="0">
                <a:solidFill>
                  <a:srgbClr val="002060"/>
                </a:solidFill>
              </a:rPr>
              <a:t>mesi, </a:t>
            </a:r>
            <a:r>
              <a:rPr lang="it-IT" sz="1600" dirty="0" smtClean="0">
                <a:solidFill>
                  <a:srgbClr val="002060"/>
                </a:solidFill>
              </a:rPr>
              <a:t>il beneficiario ha facoltà di chiedere una proroga rispetto alla data di consegna dei materiali inizialmente prevista, che deve essere preventivamente autorizzata dall’emittente televisiva. In tal caso, la durata della garanzia potrà essere prorogata, a titolo oneroso per il beneficiario, per un massimo di 12 mesi, previa autorizzazione scritta di Finpiemonte che provvede a verificarne l’ammissibilità.</a:t>
            </a:r>
          </a:p>
          <a:p>
            <a:pPr marL="742950" lvl="1" indent="-285750">
              <a:spcBef>
                <a:spcPts val="1200"/>
              </a:spcBef>
              <a:buFont typeface="Wingdings" panose="05000000000000000000" pitchFamily="2" charset="2"/>
              <a:buChar char="Ø"/>
            </a:pPr>
            <a:r>
              <a:rPr lang="it-IT" sz="1600" b="1" dirty="0" smtClean="0">
                <a:solidFill>
                  <a:srgbClr val="002060"/>
                </a:solidFill>
              </a:rPr>
              <a:t>Costo</a:t>
            </a:r>
            <a:r>
              <a:rPr lang="it-IT" sz="1600" dirty="0" smtClean="0">
                <a:solidFill>
                  <a:srgbClr val="002060"/>
                </a:solidFill>
              </a:rPr>
              <a:t>: nel </a:t>
            </a:r>
            <a:r>
              <a:rPr lang="it-IT" sz="1600" dirty="0" smtClean="0">
                <a:solidFill>
                  <a:srgbClr val="002060"/>
                </a:solidFill>
              </a:rPr>
              <a:t>caso di proroga di durata della garanzia </a:t>
            </a:r>
            <a:r>
              <a:rPr lang="it-IT" sz="1600" dirty="0" smtClean="0">
                <a:solidFill>
                  <a:srgbClr val="002060"/>
                </a:solidFill>
              </a:rPr>
              <a:t>le </a:t>
            </a:r>
            <a:r>
              <a:rPr lang="it-IT" sz="1600" dirty="0" smtClean="0">
                <a:solidFill>
                  <a:srgbClr val="002060"/>
                </a:solidFill>
              </a:rPr>
              <a:t>commissioni </a:t>
            </a:r>
            <a:r>
              <a:rPr lang="it-IT" sz="1600" dirty="0" smtClean="0">
                <a:solidFill>
                  <a:srgbClr val="002060"/>
                </a:solidFill>
              </a:rPr>
              <a:t>sono </a:t>
            </a:r>
            <a:r>
              <a:rPr lang="it-IT" sz="1600" dirty="0" smtClean="0">
                <a:solidFill>
                  <a:srgbClr val="002060"/>
                </a:solidFill>
              </a:rPr>
              <a:t>totalmente a carico del beneficiario.</a:t>
            </a:r>
            <a:endParaRPr lang="it-IT" sz="1600" dirty="0">
              <a:solidFill>
                <a:srgbClr val="002060"/>
              </a:solidFill>
            </a:endParaRPr>
          </a:p>
        </p:txBody>
      </p:sp>
      <p:sp>
        <p:nvSpPr>
          <p:cNvPr id="9" name="CasellaDiTesto 8"/>
          <p:cNvSpPr txBox="1"/>
          <p:nvPr/>
        </p:nvSpPr>
        <p:spPr>
          <a:xfrm>
            <a:off x="0" y="2902307"/>
            <a:ext cx="1589649" cy="369332"/>
          </a:xfrm>
          <a:prstGeom prst="rect">
            <a:avLst/>
          </a:prstGeom>
          <a:noFill/>
        </p:spPr>
        <p:txBody>
          <a:bodyPr wrap="square" rtlCol="0">
            <a:spAutoFit/>
          </a:bodyPr>
          <a:lstStyle/>
          <a:p>
            <a:pPr algn="ctr"/>
            <a:r>
              <a:rPr lang="it-IT" dirty="0" smtClean="0">
                <a:solidFill>
                  <a:srgbClr val="002060"/>
                </a:solidFill>
              </a:rPr>
              <a:t>Garanzia</a:t>
            </a:r>
            <a:endParaRPr lang="en-GB" dirty="0">
              <a:solidFill>
                <a:srgbClr val="002060"/>
              </a:solidFill>
            </a:endParaRPr>
          </a:p>
        </p:txBody>
      </p:sp>
      <p:sp>
        <p:nvSpPr>
          <p:cNvPr id="11" name="Rettangolo 10"/>
          <p:cNvSpPr/>
          <p:nvPr/>
        </p:nvSpPr>
        <p:spPr>
          <a:xfrm>
            <a:off x="1468734" y="5052896"/>
            <a:ext cx="8362546" cy="369332"/>
          </a:xfrm>
          <a:prstGeom prst="rect">
            <a:avLst/>
          </a:prstGeom>
        </p:spPr>
        <p:txBody>
          <a:bodyPr wrap="none">
            <a:spAutoFit/>
          </a:bodyPr>
          <a:lstStyle/>
          <a:p>
            <a:pPr marL="742950" lvl="1" indent="-285750">
              <a:buFont typeface="Wingdings" panose="05000000000000000000" pitchFamily="2" charset="2"/>
              <a:buChar char="Ø"/>
            </a:pPr>
            <a:r>
              <a:rPr lang="it-IT" dirty="0" smtClean="0">
                <a:solidFill>
                  <a:srgbClr val="002060"/>
                </a:solidFill>
              </a:rPr>
              <a:t>€ 5.000, ma riconosciuto in valore </a:t>
            </a:r>
            <a:r>
              <a:rPr lang="it-IT" b="1" dirty="0" smtClean="0">
                <a:solidFill>
                  <a:srgbClr val="002060"/>
                </a:solidFill>
              </a:rPr>
              <a:t>proporzionale</a:t>
            </a:r>
            <a:r>
              <a:rPr lang="it-IT" dirty="0" smtClean="0">
                <a:solidFill>
                  <a:srgbClr val="002060"/>
                </a:solidFill>
              </a:rPr>
              <a:t> nel caso di contratti part time </a:t>
            </a:r>
          </a:p>
        </p:txBody>
      </p:sp>
      <p:sp>
        <p:nvSpPr>
          <p:cNvPr id="12" name="CasellaDiTesto 11"/>
          <p:cNvSpPr txBox="1"/>
          <p:nvPr/>
        </p:nvSpPr>
        <p:spPr>
          <a:xfrm>
            <a:off x="-1" y="4956716"/>
            <a:ext cx="1589649" cy="646331"/>
          </a:xfrm>
          <a:prstGeom prst="rect">
            <a:avLst/>
          </a:prstGeom>
          <a:noFill/>
        </p:spPr>
        <p:txBody>
          <a:bodyPr wrap="square" rtlCol="0">
            <a:spAutoFit/>
          </a:bodyPr>
          <a:lstStyle/>
          <a:p>
            <a:pPr algn="ctr"/>
            <a:r>
              <a:rPr lang="it-IT" dirty="0">
                <a:solidFill>
                  <a:srgbClr val="002060"/>
                </a:solidFill>
              </a:rPr>
              <a:t>Contributo </a:t>
            </a:r>
            <a:r>
              <a:rPr lang="it-IT" dirty="0" smtClean="0">
                <a:solidFill>
                  <a:srgbClr val="002060"/>
                </a:solidFill>
              </a:rPr>
              <a:t>occupazione</a:t>
            </a:r>
            <a:endParaRPr lang="en-GB" dirty="0">
              <a:solidFill>
                <a:srgbClr val="002060"/>
              </a:solidFill>
            </a:endParaRPr>
          </a:p>
        </p:txBody>
      </p:sp>
    </p:spTree>
    <p:extLst>
      <p:ext uri="{BB962C8B-B14F-4D97-AF65-F5344CB8AC3E}">
        <p14:creationId xmlns:p14="http://schemas.microsoft.com/office/powerpoint/2010/main" val="3354918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7578" y="159303"/>
            <a:ext cx="3709116" cy="1587657"/>
          </a:xfrm>
        </p:spPr>
        <p:txBody>
          <a:bodyPr/>
          <a:lstStyle/>
          <a:p>
            <a:r>
              <a:rPr lang="it-IT" sz="3600" dirty="0">
                <a:solidFill>
                  <a:srgbClr val="002060"/>
                </a:solidFill>
              </a:rPr>
              <a:t>Alcune precisazioni </a:t>
            </a:r>
            <a:endParaRPr lang="en-GB" sz="3600" dirty="0">
              <a:solidFill>
                <a:srgbClr val="002060"/>
              </a:solidFill>
            </a:endParaRPr>
          </a:p>
        </p:txBody>
      </p:sp>
      <p:sp>
        <p:nvSpPr>
          <p:cNvPr id="5" name="Rettangolo 4"/>
          <p:cNvSpPr/>
          <p:nvPr/>
        </p:nvSpPr>
        <p:spPr>
          <a:xfrm>
            <a:off x="1495519" y="2108191"/>
            <a:ext cx="10488663" cy="830997"/>
          </a:xfrm>
          <a:prstGeom prst="rect">
            <a:avLst/>
          </a:prstGeom>
        </p:spPr>
        <p:txBody>
          <a:bodyPr wrap="square">
            <a:spAutoFit/>
          </a:bodyPr>
          <a:lstStyle/>
          <a:p>
            <a:pPr marL="742950" lvl="1" indent="-285750">
              <a:buFont typeface="Wingdings" panose="05000000000000000000" pitchFamily="2" charset="2"/>
              <a:buChar char="Ø"/>
            </a:pPr>
            <a:r>
              <a:rPr lang="it-IT" sz="1600" dirty="0" smtClean="0">
                <a:solidFill>
                  <a:srgbClr val="002060"/>
                </a:solidFill>
              </a:rPr>
              <a:t>In caso di </a:t>
            </a:r>
            <a:r>
              <a:rPr lang="it-IT" sz="1600" dirty="0" smtClean="0">
                <a:solidFill>
                  <a:srgbClr val="002060"/>
                </a:solidFill>
              </a:rPr>
              <a:t>richiesta </a:t>
            </a:r>
            <a:r>
              <a:rPr lang="it-IT" sz="1600" dirty="0" smtClean="0">
                <a:solidFill>
                  <a:srgbClr val="002060"/>
                </a:solidFill>
              </a:rPr>
              <a:t>di </a:t>
            </a:r>
            <a:r>
              <a:rPr lang="it-IT" sz="1600" dirty="0" smtClean="0">
                <a:solidFill>
                  <a:srgbClr val="002060"/>
                </a:solidFill>
              </a:rPr>
              <a:t>contributo </a:t>
            </a:r>
            <a:r>
              <a:rPr lang="it-IT" sz="1600" dirty="0" smtClean="0">
                <a:solidFill>
                  <a:srgbClr val="002060"/>
                </a:solidFill>
              </a:rPr>
              <a:t>a fondo perduto, alla domanda </a:t>
            </a:r>
            <a:r>
              <a:rPr lang="it-IT" sz="1600" dirty="0" smtClean="0">
                <a:solidFill>
                  <a:srgbClr val="002060"/>
                </a:solidFill>
              </a:rPr>
              <a:t>vanno </a:t>
            </a:r>
            <a:r>
              <a:rPr lang="it-IT" sz="1600" b="1" dirty="0" smtClean="0">
                <a:solidFill>
                  <a:srgbClr val="002060"/>
                </a:solidFill>
              </a:rPr>
              <a:t>allegati</a:t>
            </a:r>
            <a:r>
              <a:rPr lang="it-IT" sz="1600" dirty="0" smtClean="0">
                <a:solidFill>
                  <a:srgbClr val="002060"/>
                </a:solidFill>
              </a:rPr>
              <a:t> anche i </a:t>
            </a:r>
            <a:r>
              <a:rPr lang="it-IT" sz="1600" dirty="0" smtClean="0">
                <a:solidFill>
                  <a:srgbClr val="002060"/>
                </a:solidFill>
              </a:rPr>
              <a:t>seguenti documenti, </a:t>
            </a:r>
            <a:r>
              <a:rPr lang="it-IT" sz="1600" dirty="0" smtClean="0">
                <a:solidFill>
                  <a:srgbClr val="002060"/>
                </a:solidFill>
              </a:rPr>
              <a:t>l’assenza dei quali </a:t>
            </a:r>
            <a:r>
              <a:rPr lang="it-IT" sz="1600" dirty="0" smtClean="0">
                <a:solidFill>
                  <a:srgbClr val="002060"/>
                </a:solidFill>
              </a:rPr>
              <a:t>non è </a:t>
            </a:r>
            <a:r>
              <a:rPr lang="it-IT" sz="1600" dirty="0" smtClean="0">
                <a:solidFill>
                  <a:srgbClr val="002060"/>
                </a:solidFill>
              </a:rPr>
              <a:t>causa di reiezione e </a:t>
            </a:r>
            <a:r>
              <a:rPr lang="it-IT" sz="1600" dirty="0" smtClean="0">
                <a:solidFill>
                  <a:srgbClr val="002060"/>
                </a:solidFill>
              </a:rPr>
              <a:t>può </a:t>
            </a:r>
            <a:r>
              <a:rPr lang="it-IT" sz="1600" dirty="0" smtClean="0">
                <a:solidFill>
                  <a:srgbClr val="002060"/>
                </a:solidFill>
              </a:rPr>
              <a:t>essere oggetto di integrazione in istruttoria </a:t>
            </a:r>
            <a:r>
              <a:rPr lang="it-IT" sz="1600" dirty="0" smtClean="0">
                <a:solidFill>
                  <a:srgbClr val="002060"/>
                </a:solidFill>
              </a:rPr>
              <a:t>(entro la sua conclusione):</a:t>
            </a:r>
            <a:endParaRPr lang="it-IT" sz="1600" dirty="0" smtClean="0">
              <a:solidFill>
                <a:srgbClr val="002060"/>
              </a:solidFill>
            </a:endParaRPr>
          </a:p>
        </p:txBody>
      </p:sp>
      <p:sp>
        <p:nvSpPr>
          <p:cNvPr id="11" name="CasellaDiTesto 10"/>
          <p:cNvSpPr txBox="1"/>
          <p:nvPr/>
        </p:nvSpPr>
        <p:spPr>
          <a:xfrm>
            <a:off x="0" y="3669751"/>
            <a:ext cx="1589649" cy="369332"/>
          </a:xfrm>
          <a:prstGeom prst="rect">
            <a:avLst/>
          </a:prstGeom>
          <a:noFill/>
        </p:spPr>
        <p:txBody>
          <a:bodyPr wrap="square" rtlCol="0">
            <a:spAutoFit/>
          </a:bodyPr>
          <a:lstStyle/>
          <a:p>
            <a:pPr algn="ctr"/>
            <a:r>
              <a:rPr lang="it-IT" dirty="0" smtClean="0">
                <a:solidFill>
                  <a:srgbClr val="002060"/>
                </a:solidFill>
              </a:rPr>
              <a:t>Procedure</a:t>
            </a:r>
            <a:endParaRPr lang="en-GB" dirty="0">
              <a:solidFill>
                <a:srgbClr val="002060"/>
              </a:solidFill>
            </a:endParaRPr>
          </a:p>
        </p:txBody>
      </p:sp>
      <p:graphicFrame>
        <p:nvGraphicFramePr>
          <p:cNvPr id="6" name="Tabella 5"/>
          <p:cNvGraphicFramePr>
            <a:graphicFrameLocks noGrp="1"/>
          </p:cNvGraphicFramePr>
          <p:nvPr>
            <p:extLst>
              <p:ext uri="{D42A27DB-BD31-4B8C-83A1-F6EECF244321}">
                <p14:modId xmlns:p14="http://schemas.microsoft.com/office/powerpoint/2010/main" val="3946744623"/>
              </p:ext>
            </p:extLst>
          </p:nvPr>
        </p:nvGraphicFramePr>
        <p:xfrm>
          <a:off x="2307933" y="2740111"/>
          <a:ext cx="9558939" cy="1859280"/>
        </p:xfrm>
        <a:graphic>
          <a:graphicData uri="http://schemas.openxmlformats.org/drawingml/2006/table">
            <a:tbl>
              <a:tblPr firstRow="1" bandRow="1">
                <a:tableStyleId>{5C22544A-7EE6-4342-B048-85BDC9FD1C3A}</a:tableStyleId>
              </a:tblPr>
              <a:tblGrid>
                <a:gridCol w="2764664">
                  <a:extLst>
                    <a:ext uri="{9D8B030D-6E8A-4147-A177-3AD203B41FA5}">
                      <a16:colId xmlns:a16="http://schemas.microsoft.com/office/drawing/2014/main" val="3326831505"/>
                    </a:ext>
                  </a:extLst>
                </a:gridCol>
                <a:gridCol w="6794275">
                  <a:extLst>
                    <a:ext uri="{9D8B030D-6E8A-4147-A177-3AD203B41FA5}">
                      <a16:colId xmlns:a16="http://schemas.microsoft.com/office/drawing/2014/main" val="1455838939"/>
                    </a:ext>
                  </a:extLst>
                </a:gridCol>
              </a:tblGrid>
              <a:tr h="271788">
                <a:tc>
                  <a:txBody>
                    <a:bodyPr/>
                    <a:lstStyle/>
                    <a:p>
                      <a:r>
                        <a:rPr lang="en-GB" sz="1400" dirty="0" smtClean="0"/>
                        <a:t>Voce di </a:t>
                      </a:r>
                      <a:r>
                        <a:rPr lang="en-GB" sz="1400" dirty="0" err="1" smtClean="0"/>
                        <a:t>spesa</a:t>
                      </a:r>
                      <a:endParaRPr lang="en-GB" sz="1400" dirty="0"/>
                    </a:p>
                  </a:txBody>
                  <a:tcPr/>
                </a:tc>
                <a:tc>
                  <a:txBody>
                    <a:bodyPr/>
                    <a:lstStyle/>
                    <a:p>
                      <a:r>
                        <a:rPr lang="en-GB" sz="1400" dirty="0" err="1" smtClean="0"/>
                        <a:t>Documenti</a:t>
                      </a:r>
                      <a:r>
                        <a:rPr lang="en-GB" sz="1400" dirty="0" smtClean="0"/>
                        <a:t> da </a:t>
                      </a:r>
                      <a:r>
                        <a:rPr lang="en-GB" sz="1400" dirty="0" err="1" smtClean="0"/>
                        <a:t>allegare</a:t>
                      </a:r>
                      <a:endParaRPr lang="en-GB" sz="1400" dirty="0"/>
                    </a:p>
                  </a:txBody>
                  <a:tcPr/>
                </a:tc>
                <a:extLst>
                  <a:ext uri="{0D108BD9-81ED-4DB2-BD59-A6C34878D82A}">
                    <a16:rowId xmlns:a16="http://schemas.microsoft.com/office/drawing/2014/main" val="1487739255"/>
                  </a:ext>
                </a:extLst>
              </a:tr>
              <a:tr h="462039">
                <a:tc>
                  <a:txBody>
                    <a:bodyPr/>
                    <a:lstStyle/>
                    <a:p>
                      <a:r>
                        <a:rPr lang="it-IT" sz="1400" dirty="0" smtClean="0">
                          <a:solidFill>
                            <a:srgbClr val="002060"/>
                          </a:solidFill>
                        </a:rPr>
                        <a:t>Investimenti materiali </a:t>
                      </a:r>
                      <a:r>
                        <a:rPr lang="it-IT" sz="1400" dirty="0" smtClean="0">
                          <a:solidFill>
                            <a:srgbClr val="002060"/>
                          </a:solidFill>
                        </a:rPr>
                        <a:t>e immateriali </a:t>
                      </a:r>
                      <a:endParaRPr lang="it-IT" sz="1400" dirty="0" smtClean="0">
                        <a:solidFill>
                          <a:srgbClr val="002060"/>
                        </a:solidFill>
                      </a:endParaRPr>
                    </a:p>
                    <a:p>
                      <a:r>
                        <a:rPr lang="it-IT" sz="1400" dirty="0" smtClean="0">
                          <a:solidFill>
                            <a:srgbClr val="002060"/>
                          </a:solidFill>
                        </a:rPr>
                        <a:t>Spese per servizi </a:t>
                      </a:r>
                      <a:endParaRPr lang="en-GB" sz="1400" dirty="0">
                        <a:solidFill>
                          <a:srgbClr val="002060"/>
                        </a:solidFill>
                      </a:endParaRPr>
                    </a:p>
                  </a:txBody>
                  <a:tcPr/>
                </a:tc>
                <a:tc>
                  <a:txBody>
                    <a:bodyPr/>
                    <a:lstStyle/>
                    <a:p>
                      <a:r>
                        <a:rPr lang="it-IT" sz="1400" kern="1200" dirty="0" smtClean="0">
                          <a:solidFill>
                            <a:srgbClr val="002060"/>
                          </a:solidFill>
                          <a:latin typeface="+mn-lt"/>
                          <a:ea typeface="+mn-ea"/>
                          <a:cs typeface="+mn-cs"/>
                        </a:rPr>
                        <a:t>• Copia di tutti i preventivi delle spese o offerte, ordini o conferme d’ordine; </a:t>
                      </a:r>
                    </a:p>
                    <a:p>
                      <a:r>
                        <a:rPr lang="it-IT" sz="1400" kern="1200" dirty="0" smtClean="0">
                          <a:solidFill>
                            <a:srgbClr val="002060"/>
                          </a:solidFill>
                          <a:latin typeface="+mn-lt"/>
                          <a:ea typeface="+mn-ea"/>
                          <a:cs typeface="+mn-cs"/>
                        </a:rPr>
                        <a:t>• Copia delle perizie di stima (qualora beni usati non acquistati da rivenditori autorizzati). </a:t>
                      </a:r>
                      <a:endParaRPr lang="en-GB" sz="1400" kern="1200" dirty="0">
                        <a:solidFill>
                          <a:srgbClr val="002060"/>
                        </a:solidFill>
                        <a:latin typeface="+mn-lt"/>
                        <a:ea typeface="+mn-ea"/>
                        <a:cs typeface="+mn-cs"/>
                      </a:endParaRPr>
                    </a:p>
                  </a:txBody>
                  <a:tcPr/>
                </a:tc>
                <a:extLst>
                  <a:ext uri="{0D108BD9-81ED-4DB2-BD59-A6C34878D82A}">
                    <a16:rowId xmlns:a16="http://schemas.microsoft.com/office/drawing/2014/main" val="3315436564"/>
                  </a:ext>
                </a:extLst>
              </a:tr>
              <a:tr h="462039">
                <a:tc>
                  <a:txBody>
                    <a:bodyPr/>
                    <a:lstStyle/>
                    <a:p>
                      <a:r>
                        <a:rPr lang="en-GB" sz="1400" kern="1200" dirty="0" err="1" smtClean="0">
                          <a:solidFill>
                            <a:srgbClr val="002060"/>
                          </a:solidFill>
                          <a:latin typeface="+mn-lt"/>
                          <a:ea typeface="+mn-ea"/>
                          <a:cs typeface="+mn-cs"/>
                        </a:rPr>
                        <a:t>Spese</a:t>
                      </a:r>
                      <a:r>
                        <a:rPr lang="en-GB" sz="1400" kern="1200" dirty="0" smtClean="0">
                          <a:solidFill>
                            <a:srgbClr val="002060"/>
                          </a:solidFill>
                          <a:latin typeface="+mn-lt"/>
                          <a:ea typeface="+mn-ea"/>
                          <a:cs typeface="+mn-cs"/>
                        </a:rPr>
                        <a:t> per </a:t>
                      </a:r>
                      <a:r>
                        <a:rPr lang="en-GB" sz="1400" kern="1200" dirty="0" err="1" smtClean="0">
                          <a:solidFill>
                            <a:srgbClr val="002060"/>
                          </a:solidFill>
                          <a:latin typeface="+mn-lt"/>
                          <a:ea typeface="+mn-ea"/>
                          <a:cs typeface="+mn-cs"/>
                        </a:rPr>
                        <a:t>il</a:t>
                      </a:r>
                      <a:r>
                        <a:rPr lang="en-GB" sz="1400" kern="1200" dirty="0" smtClean="0">
                          <a:solidFill>
                            <a:srgbClr val="002060"/>
                          </a:solidFill>
                          <a:latin typeface="+mn-lt"/>
                          <a:ea typeface="+mn-ea"/>
                          <a:cs typeface="+mn-cs"/>
                        </a:rPr>
                        <a:t> personale</a:t>
                      </a:r>
                      <a:endParaRPr lang="en-GB" sz="1400" kern="1200" dirty="0">
                        <a:solidFill>
                          <a:srgbClr val="002060"/>
                        </a:solidFill>
                        <a:latin typeface="+mn-lt"/>
                        <a:ea typeface="+mn-ea"/>
                        <a:cs typeface="+mn-cs"/>
                      </a:endParaRPr>
                    </a:p>
                  </a:txBody>
                  <a:tcPr/>
                </a:tc>
                <a:tc>
                  <a:txBody>
                    <a:bodyPr/>
                    <a:lstStyle/>
                    <a:p>
                      <a:r>
                        <a:rPr lang="it-IT" sz="1400" kern="1200" dirty="0" smtClean="0">
                          <a:solidFill>
                            <a:srgbClr val="002060"/>
                          </a:solidFill>
                          <a:latin typeface="+mn-lt"/>
                          <a:ea typeface="+mn-ea"/>
                          <a:cs typeface="+mn-cs"/>
                        </a:rPr>
                        <a:t>• Dichiarazione sostitutiva </a:t>
                      </a:r>
                      <a:r>
                        <a:rPr lang="it-IT" sz="1400" kern="1200" dirty="0" err="1" smtClean="0">
                          <a:solidFill>
                            <a:srgbClr val="002060"/>
                          </a:solidFill>
                          <a:latin typeface="+mn-lt"/>
                          <a:ea typeface="+mn-ea"/>
                          <a:cs typeface="+mn-cs"/>
                        </a:rPr>
                        <a:t>Leg</a:t>
                      </a:r>
                      <a:r>
                        <a:rPr lang="it-IT" sz="1400" kern="1200" dirty="0" smtClean="0">
                          <a:solidFill>
                            <a:srgbClr val="002060"/>
                          </a:solidFill>
                          <a:latin typeface="+mn-lt"/>
                          <a:ea typeface="+mn-ea"/>
                          <a:cs typeface="+mn-cs"/>
                        </a:rPr>
                        <a:t>. </a:t>
                      </a:r>
                      <a:r>
                        <a:rPr lang="it-IT" sz="1400" kern="1200" dirty="0" err="1" smtClean="0">
                          <a:solidFill>
                            <a:srgbClr val="002060"/>
                          </a:solidFill>
                          <a:latin typeface="+mn-lt"/>
                          <a:ea typeface="+mn-ea"/>
                          <a:cs typeface="+mn-cs"/>
                        </a:rPr>
                        <a:t>Rapp</a:t>
                      </a:r>
                      <a:r>
                        <a:rPr lang="it-IT" sz="1400" kern="1200" dirty="0" smtClean="0">
                          <a:solidFill>
                            <a:srgbClr val="002060"/>
                          </a:solidFill>
                          <a:latin typeface="+mn-lt"/>
                          <a:ea typeface="+mn-ea"/>
                          <a:cs typeface="+mn-cs"/>
                        </a:rPr>
                        <a:t>. attestante che le spese sono riferite esclusivamente alle ore dedicate alla realizzazione del prodotto d’animazione oggetto della domanda.</a:t>
                      </a:r>
                      <a:endParaRPr lang="en-GB" sz="1400" kern="1200" dirty="0">
                        <a:solidFill>
                          <a:srgbClr val="002060"/>
                        </a:solidFill>
                        <a:latin typeface="+mn-lt"/>
                        <a:ea typeface="+mn-ea"/>
                        <a:cs typeface="+mn-cs"/>
                      </a:endParaRPr>
                    </a:p>
                  </a:txBody>
                  <a:tcPr/>
                </a:tc>
                <a:extLst>
                  <a:ext uri="{0D108BD9-81ED-4DB2-BD59-A6C34878D82A}">
                    <a16:rowId xmlns:a16="http://schemas.microsoft.com/office/drawing/2014/main" val="3929303560"/>
                  </a:ext>
                </a:extLst>
              </a:tr>
              <a:tr h="462039">
                <a:tc>
                  <a:txBody>
                    <a:bodyPr/>
                    <a:lstStyle/>
                    <a:p>
                      <a:r>
                        <a:rPr lang="it-IT" sz="1400" kern="1200" dirty="0" smtClean="0">
                          <a:solidFill>
                            <a:srgbClr val="002060"/>
                          </a:solidFill>
                          <a:latin typeface="+mn-lt"/>
                          <a:ea typeface="+mn-ea"/>
                          <a:cs typeface="+mn-cs"/>
                        </a:rPr>
                        <a:t>Locazione di immobili per l’attività d’impresa </a:t>
                      </a:r>
                      <a:endParaRPr lang="en-GB" sz="1400" kern="1200" dirty="0">
                        <a:solidFill>
                          <a:srgbClr val="002060"/>
                        </a:solidFill>
                        <a:latin typeface="+mn-lt"/>
                        <a:ea typeface="+mn-ea"/>
                        <a:cs typeface="+mn-cs"/>
                      </a:endParaRPr>
                    </a:p>
                  </a:txBody>
                  <a:tcPr/>
                </a:tc>
                <a:tc>
                  <a:txBody>
                    <a:bodyPr/>
                    <a:lstStyle/>
                    <a:p>
                      <a:r>
                        <a:rPr lang="it-IT" sz="1400" kern="1200" dirty="0" smtClean="0">
                          <a:solidFill>
                            <a:srgbClr val="002060"/>
                          </a:solidFill>
                          <a:latin typeface="+mn-lt"/>
                          <a:ea typeface="+mn-ea"/>
                          <a:cs typeface="+mn-cs"/>
                        </a:rPr>
                        <a:t>• Atto di disponibilità alla locazione da parte del proprietario (con quantificazione costo) </a:t>
                      </a:r>
                      <a:r>
                        <a:rPr lang="it-IT" sz="1400" kern="1200" dirty="0" err="1" smtClean="0">
                          <a:solidFill>
                            <a:srgbClr val="002060"/>
                          </a:solidFill>
                          <a:latin typeface="+mn-lt"/>
                          <a:ea typeface="+mn-ea"/>
                          <a:cs typeface="+mn-cs"/>
                        </a:rPr>
                        <a:t>opp</a:t>
                      </a:r>
                      <a:r>
                        <a:rPr lang="it-IT" sz="1400" kern="1200" dirty="0" smtClean="0">
                          <a:solidFill>
                            <a:srgbClr val="002060"/>
                          </a:solidFill>
                          <a:latin typeface="+mn-lt"/>
                          <a:ea typeface="+mn-ea"/>
                          <a:cs typeface="+mn-cs"/>
                        </a:rPr>
                        <a:t>. contratto di affitto registrato all’Ag. delle Entrate con relativa ricevuta di registrazione.</a:t>
                      </a:r>
                      <a:endParaRPr lang="en-GB" sz="1400" kern="1200" dirty="0">
                        <a:solidFill>
                          <a:srgbClr val="002060"/>
                        </a:solidFill>
                        <a:latin typeface="+mn-lt"/>
                        <a:ea typeface="+mn-ea"/>
                        <a:cs typeface="+mn-cs"/>
                      </a:endParaRPr>
                    </a:p>
                  </a:txBody>
                  <a:tcPr/>
                </a:tc>
                <a:extLst>
                  <a:ext uri="{0D108BD9-81ED-4DB2-BD59-A6C34878D82A}">
                    <a16:rowId xmlns:a16="http://schemas.microsoft.com/office/drawing/2014/main" val="431776243"/>
                  </a:ext>
                </a:extLst>
              </a:tr>
            </a:tbl>
          </a:graphicData>
        </a:graphic>
      </p:graphicFrame>
      <p:sp>
        <p:nvSpPr>
          <p:cNvPr id="12" name="Rettangolo 11"/>
          <p:cNvSpPr/>
          <p:nvPr/>
        </p:nvSpPr>
        <p:spPr>
          <a:xfrm>
            <a:off x="1971755" y="4738131"/>
            <a:ext cx="9895117" cy="1323439"/>
          </a:xfrm>
          <a:prstGeom prst="rect">
            <a:avLst/>
          </a:prstGeom>
        </p:spPr>
        <p:txBody>
          <a:bodyPr wrap="square">
            <a:spAutoFit/>
          </a:bodyPr>
          <a:lstStyle/>
          <a:p>
            <a:pPr marL="285750" indent="-285750">
              <a:buFont typeface="Wingdings" panose="05000000000000000000" pitchFamily="2" charset="2"/>
              <a:buChar char="Ø"/>
            </a:pPr>
            <a:r>
              <a:rPr lang="it-IT" sz="1600" dirty="0">
                <a:solidFill>
                  <a:srgbClr val="002060"/>
                </a:solidFill>
              </a:rPr>
              <a:t>Un’impresa può presentare più domande </a:t>
            </a:r>
            <a:r>
              <a:rPr lang="it-IT" sz="1600" dirty="0" smtClean="0">
                <a:solidFill>
                  <a:srgbClr val="002060"/>
                </a:solidFill>
              </a:rPr>
              <a:t>se </a:t>
            </a:r>
            <a:r>
              <a:rPr lang="it-IT" sz="1600" dirty="0">
                <a:solidFill>
                  <a:srgbClr val="002060"/>
                </a:solidFill>
              </a:rPr>
              <a:t>si verificano contemporaneamente le seguenti condizioni: </a:t>
            </a:r>
          </a:p>
          <a:p>
            <a:pPr marL="742950" lvl="1" indent="-285750">
              <a:buFontTx/>
              <a:buChar char="-"/>
            </a:pPr>
            <a:r>
              <a:rPr lang="it-IT" sz="1600" dirty="0">
                <a:solidFill>
                  <a:srgbClr val="002060"/>
                </a:solidFill>
              </a:rPr>
              <a:t>gli interventi (compresi quelli relativi </a:t>
            </a:r>
            <a:r>
              <a:rPr lang="it-IT" sz="1600" dirty="0" smtClean="0">
                <a:solidFill>
                  <a:srgbClr val="002060"/>
                </a:solidFill>
              </a:rPr>
              <a:t>al contributo</a:t>
            </a:r>
            <a:r>
              <a:rPr lang="it-IT" sz="1600" dirty="0">
                <a:solidFill>
                  <a:srgbClr val="002060"/>
                </a:solidFill>
              </a:rPr>
              <a:t>) proposti nella nuova domanda non coincidano, nemmeno parzialmente, con quelli già finanziati; </a:t>
            </a:r>
          </a:p>
          <a:p>
            <a:pPr marL="742950" lvl="1" indent="-285750">
              <a:buFontTx/>
              <a:buChar char="-"/>
            </a:pPr>
            <a:r>
              <a:rPr lang="it-IT" sz="1600" dirty="0">
                <a:solidFill>
                  <a:srgbClr val="002060"/>
                </a:solidFill>
              </a:rPr>
              <a:t>gli interventi proposti con la precedente domanda siano regolarmente in corso di realizzazione o già conclusi e rendicontati a Finpiemonte.</a:t>
            </a:r>
            <a:endParaRPr lang="en-GB" sz="1600" dirty="0">
              <a:solidFill>
                <a:srgbClr val="002060"/>
              </a:solidFill>
            </a:endParaRPr>
          </a:p>
        </p:txBody>
      </p:sp>
    </p:spTree>
    <p:extLst>
      <p:ext uri="{BB962C8B-B14F-4D97-AF65-F5344CB8AC3E}">
        <p14:creationId xmlns:p14="http://schemas.microsoft.com/office/powerpoint/2010/main" val="763912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asellaDiTesto 9"/>
          <p:cNvSpPr txBox="1"/>
          <p:nvPr/>
        </p:nvSpPr>
        <p:spPr>
          <a:xfrm>
            <a:off x="0" y="3985639"/>
            <a:ext cx="1589649" cy="923330"/>
          </a:xfrm>
          <a:prstGeom prst="rect">
            <a:avLst/>
          </a:prstGeom>
          <a:noFill/>
        </p:spPr>
        <p:txBody>
          <a:bodyPr wrap="square" rtlCol="0">
            <a:spAutoFit/>
          </a:bodyPr>
          <a:lstStyle/>
          <a:p>
            <a:pPr algn="ctr"/>
            <a:r>
              <a:rPr lang="it-IT" dirty="0" smtClean="0"/>
              <a:t>Ufficio Relazioni con il Pubblico</a:t>
            </a:r>
            <a:endParaRPr lang="en-GB" dirty="0"/>
          </a:p>
        </p:txBody>
      </p:sp>
      <p:sp>
        <p:nvSpPr>
          <p:cNvPr id="11" name="Titolo 1"/>
          <p:cNvSpPr>
            <a:spLocks noGrp="1"/>
          </p:cNvSpPr>
          <p:nvPr>
            <p:ph type="title"/>
          </p:nvPr>
        </p:nvSpPr>
        <p:spPr>
          <a:xfrm>
            <a:off x="151824" y="22109"/>
            <a:ext cx="4043657" cy="1587657"/>
          </a:xfrm>
        </p:spPr>
        <p:txBody>
          <a:bodyPr/>
          <a:lstStyle/>
          <a:p>
            <a:r>
              <a:rPr lang="it-IT" sz="3600" dirty="0" smtClean="0"/>
              <a:t>Info e contatti</a:t>
            </a:r>
            <a:endParaRPr lang="en-GB" sz="2400" dirty="0"/>
          </a:p>
        </p:txBody>
      </p:sp>
      <p:pic>
        <p:nvPicPr>
          <p:cNvPr id="3" name="Immagine 2"/>
          <p:cNvPicPr>
            <a:picLocks noChangeAspect="1"/>
          </p:cNvPicPr>
          <p:nvPr/>
        </p:nvPicPr>
        <p:blipFill>
          <a:blip r:embed="rId2"/>
          <a:stretch>
            <a:fillRect/>
          </a:stretch>
        </p:blipFill>
        <p:spPr>
          <a:xfrm>
            <a:off x="360609" y="2919071"/>
            <a:ext cx="1215103" cy="937974"/>
          </a:xfrm>
          <a:prstGeom prst="rect">
            <a:avLst/>
          </a:prstGeom>
        </p:spPr>
      </p:pic>
      <p:sp>
        <p:nvSpPr>
          <p:cNvPr id="12" name="CasellaDiTesto 11"/>
          <p:cNvSpPr txBox="1"/>
          <p:nvPr/>
        </p:nvSpPr>
        <p:spPr>
          <a:xfrm>
            <a:off x="4171188" y="2073694"/>
            <a:ext cx="5004689" cy="338554"/>
          </a:xfrm>
          <a:prstGeom prst="rect">
            <a:avLst/>
          </a:prstGeom>
          <a:noFill/>
        </p:spPr>
        <p:txBody>
          <a:bodyPr wrap="square">
            <a:spAutoFit/>
          </a:bodyPr>
          <a:lstStyle/>
          <a:p>
            <a:pPr algn="ctr" eaLnBrk="0" hangingPunct="0">
              <a:defRPr/>
            </a:pPr>
            <a:r>
              <a:rPr lang="it-IT" sz="1600" b="1" i="1" dirty="0" smtClean="0">
                <a:solidFill>
                  <a:srgbClr val="045E96"/>
                </a:solidFill>
                <a:hlinkClick r:id="rId3"/>
              </a:rPr>
              <a:t>www.finpiemonte.it/registrazione</a:t>
            </a:r>
            <a:r>
              <a:rPr lang="it-IT" sz="1600" b="1" i="1" dirty="0" smtClean="0">
                <a:solidFill>
                  <a:srgbClr val="045E96"/>
                </a:solidFill>
              </a:rPr>
              <a:t> </a:t>
            </a:r>
            <a:r>
              <a:rPr lang="it-IT" sz="1600" b="1" dirty="0" smtClean="0">
                <a:solidFill>
                  <a:srgbClr val="00B050"/>
                </a:solidFill>
              </a:rPr>
              <a:t>(Iscrizione</a:t>
            </a:r>
            <a:r>
              <a:rPr lang="it-IT" sz="1600" b="1" dirty="0">
                <a:solidFill>
                  <a:srgbClr val="00B050"/>
                </a:solidFill>
              </a:rPr>
              <a:t>) </a:t>
            </a:r>
            <a:endParaRPr lang="it-IT" sz="1600" b="1" i="1" dirty="0">
              <a:solidFill>
                <a:srgbClr val="045E96"/>
              </a:solidFill>
            </a:endParaRPr>
          </a:p>
        </p:txBody>
      </p:sp>
      <p:sp>
        <p:nvSpPr>
          <p:cNvPr id="14" name="Rettangolo 13"/>
          <p:cNvSpPr/>
          <p:nvPr/>
        </p:nvSpPr>
        <p:spPr>
          <a:xfrm>
            <a:off x="4644162" y="4240899"/>
            <a:ext cx="3527425" cy="584775"/>
          </a:xfrm>
          <a:prstGeom prst="rect">
            <a:avLst/>
          </a:prstGeom>
        </p:spPr>
        <p:txBody>
          <a:bodyPr wrap="square">
            <a:spAutoFit/>
          </a:bodyPr>
          <a:lstStyle/>
          <a:p>
            <a:pPr eaLnBrk="0" hangingPunct="0">
              <a:defRPr/>
            </a:pPr>
            <a:r>
              <a:rPr lang="it-IT" sz="1600" b="1" dirty="0" smtClean="0">
                <a:solidFill>
                  <a:srgbClr val="045E96"/>
                </a:solidFill>
                <a:latin typeface="+mn-lt"/>
                <a:hlinkClick r:id="rId4"/>
              </a:rPr>
              <a:t>finanziamenti@finpiemonte.it</a:t>
            </a:r>
            <a:r>
              <a:rPr lang="it-IT" sz="1600" b="1" dirty="0" smtClean="0">
                <a:solidFill>
                  <a:srgbClr val="045E96"/>
                </a:solidFill>
                <a:latin typeface="+mn-lt"/>
              </a:rPr>
              <a:t> </a:t>
            </a:r>
            <a:endParaRPr lang="it-IT" sz="1000" b="1" dirty="0">
              <a:solidFill>
                <a:srgbClr val="045E96"/>
              </a:solidFill>
              <a:latin typeface="+mn-lt"/>
            </a:endParaRPr>
          </a:p>
          <a:p>
            <a:pPr eaLnBrk="0" hangingPunct="0">
              <a:defRPr/>
            </a:pPr>
            <a:r>
              <a:rPr lang="it-IT" sz="1600" b="1" dirty="0">
                <a:solidFill>
                  <a:srgbClr val="045E96"/>
                </a:solidFill>
                <a:latin typeface="+mn-lt"/>
                <a:hlinkClick r:id="rId5"/>
              </a:rPr>
              <a:t>helpdesk@finpiemonte.it</a:t>
            </a:r>
            <a:r>
              <a:rPr lang="it-IT" sz="1600" b="1" dirty="0">
                <a:solidFill>
                  <a:srgbClr val="045E96"/>
                </a:solidFill>
                <a:latin typeface="+mn-lt"/>
              </a:rPr>
              <a:t> </a:t>
            </a:r>
          </a:p>
        </p:txBody>
      </p:sp>
      <p:sp>
        <p:nvSpPr>
          <p:cNvPr id="15" name="CasellaDiTesto 14"/>
          <p:cNvSpPr txBox="1"/>
          <p:nvPr/>
        </p:nvSpPr>
        <p:spPr>
          <a:xfrm>
            <a:off x="2090290" y="4349137"/>
            <a:ext cx="936625" cy="368300"/>
          </a:xfrm>
          <a:prstGeom prst="rect">
            <a:avLst/>
          </a:prstGeom>
          <a:noFill/>
          <a:effectLst>
            <a:outerShdw blurRad="76200" dist="12700" dir="2700000" sy="-23000" kx="-800400" algn="bl" rotWithShape="0">
              <a:prstClr val="black">
                <a:alpha val="20000"/>
              </a:prstClr>
            </a:outerShdw>
          </a:effectLst>
        </p:spPr>
        <p:txBody>
          <a:bodyPr>
            <a:spAutoFit/>
          </a:bodyPr>
          <a:lstStyle/>
          <a:p>
            <a:pPr algn="r" eaLnBrk="0" hangingPunct="0">
              <a:defRPr/>
            </a:pPr>
            <a:r>
              <a:rPr lang="it-IT" b="1" dirty="0">
                <a:solidFill>
                  <a:srgbClr val="002060"/>
                </a:solidFill>
                <a:latin typeface="+mn-lt"/>
              </a:rPr>
              <a:t>MAIL </a:t>
            </a:r>
          </a:p>
        </p:txBody>
      </p:sp>
      <p:sp>
        <p:nvSpPr>
          <p:cNvPr id="16" name="CasellaDiTesto 8"/>
          <p:cNvSpPr txBox="1">
            <a:spLocks noChangeArrowheads="1"/>
          </p:cNvSpPr>
          <p:nvPr/>
        </p:nvSpPr>
        <p:spPr bwMode="auto">
          <a:xfrm>
            <a:off x="4115289" y="5128273"/>
            <a:ext cx="2376488" cy="369887"/>
          </a:xfrm>
          <a:prstGeom prst="rect">
            <a:avLst/>
          </a:prstGeom>
          <a:noFill/>
          <a:ln w="9525">
            <a:noFill/>
            <a:miter lim="800000"/>
            <a:headEnd/>
            <a:tailEnd/>
          </a:ln>
        </p:spPr>
        <p:txBody>
          <a:bodyPr>
            <a:spAutoFit/>
          </a:bodyPr>
          <a:lstStyle/>
          <a:p>
            <a:pPr eaLnBrk="0" hangingPunct="0"/>
            <a:r>
              <a:rPr lang="it-IT" b="1" dirty="0">
                <a:solidFill>
                  <a:srgbClr val="045E96"/>
                </a:solidFill>
              </a:rPr>
              <a:t>011.57.17.777</a:t>
            </a:r>
          </a:p>
        </p:txBody>
      </p:sp>
      <p:sp>
        <p:nvSpPr>
          <p:cNvPr id="17" name="CasellaDiTesto 9"/>
          <p:cNvSpPr txBox="1">
            <a:spLocks noChangeArrowheads="1"/>
          </p:cNvSpPr>
          <p:nvPr/>
        </p:nvSpPr>
        <p:spPr bwMode="auto">
          <a:xfrm>
            <a:off x="5699465" y="5149759"/>
            <a:ext cx="3025204" cy="338554"/>
          </a:xfrm>
          <a:prstGeom prst="rect">
            <a:avLst/>
          </a:prstGeom>
          <a:noFill/>
          <a:ln w="9525">
            <a:noFill/>
            <a:miter lim="800000"/>
            <a:headEnd/>
            <a:tailEnd/>
          </a:ln>
        </p:spPr>
        <p:txBody>
          <a:bodyPr wrap="square">
            <a:spAutoFit/>
          </a:bodyPr>
          <a:lstStyle/>
          <a:p>
            <a:pPr eaLnBrk="0" hangingPunct="0"/>
            <a:r>
              <a:rPr lang="it-IT" sz="1600" b="1" dirty="0" smtClean="0">
                <a:solidFill>
                  <a:srgbClr val="045E96"/>
                </a:solidFill>
              </a:rPr>
              <a:t>lunedì-venerdì h.9.30-12.30</a:t>
            </a:r>
            <a:endParaRPr lang="it-IT" sz="1600" b="1" dirty="0">
              <a:solidFill>
                <a:srgbClr val="045E96"/>
              </a:solidFill>
            </a:endParaRPr>
          </a:p>
        </p:txBody>
      </p:sp>
      <p:sp>
        <p:nvSpPr>
          <p:cNvPr id="18" name="CasellaDiTesto 12"/>
          <p:cNvSpPr txBox="1">
            <a:spLocks noChangeArrowheads="1"/>
          </p:cNvSpPr>
          <p:nvPr/>
        </p:nvSpPr>
        <p:spPr bwMode="auto">
          <a:xfrm>
            <a:off x="1883909" y="5083188"/>
            <a:ext cx="1511300" cy="369888"/>
          </a:xfrm>
          <a:prstGeom prst="rect">
            <a:avLst/>
          </a:prstGeom>
          <a:noFill/>
          <a:ln w="9525">
            <a:noFill/>
            <a:miter lim="800000"/>
            <a:headEnd/>
            <a:tailEnd/>
          </a:ln>
        </p:spPr>
        <p:txBody>
          <a:bodyPr>
            <a:spAutoFit/>
          </a:bodyPr>
          <a:lstStyle/>
          <a:p>
            <a:pPr algn="r" eaLnBrk="0" hangingPunct="0"/>
            <a:r>
              <a:rPr lang="it-IT" b="1" dirty="0">
                <a:solidFill>
                  <a:srgbClr val="002060"/>
                </a:solidFill>
                <a:latin typeface="+mn-lt"/>
              </a:rPr>
              <a:t>TELEFONO</a:t>
            </a:r>
          </a:p>
        </p:txBody>
      </p:sp>
      <p:pic>
        <p:nvPicPr>
          <p:cNvPr id="19" name="Picture 2" descr="C:\Users\catroppa\Downloads\Phone Filled-50.png"/>
          <p:cNvPicPr>
            <a:picLocks noChangeAspect="1" noChangeArrowheads="1"/>
          </p:cNvPicPr>
          <p:nvPr/>
        </p:nvPicPr>
        <p:blipFill>
          <a:blip r:embed="rId6" cstate="print"/>
          <a:srcRect/>
          <a:stretch>
            <a:fillRect/>
          </a:stretch>
        </p:blipFill>
        <p:spPr bwMode="auto">
          <a:xfrm rot="5821974">
            <a:off x="3767169" y="5102104"/>
            <a:ext cx="329204" cy="329204"/>
          </a:xfrm>
          <a:prstGeom prst="rect">
            <a:avLst/>
          </a:prstGeom>
          <a:noFill/>
          <a:ln w="9525">
            <a:noFill/>
            <a:miter lim="800000"/>
            <a:headEnd/>
            <a:tailEnd/>
          </a:ln>
        </p:spPr>
      </p:pic>
      <p:pic>
        <p:nvPicPr>
          <p:cNvPr id="20" name="Picture 3" descr="C:\Users\catroppa\Downloads\Message Filled-50.png"/>
          <p:cNvPicPr>
            <a:picLocks noChangeAspect="1" noChangeArrowheads="1"/>
          </p:cNvPicPr>
          <p:nvPr/>
        </p:nvPicPr>
        <p:blipFill>
          <a:blip r:embed="rId7" cstate="print"/>
          <a:srcRect/>
          <a:stretch>
            <a:fillRect/>
          </a:stretch>
        </p:blipFill>
        <p:spPr bwMode="auto">
          <a:xfrm>
            <a:off x="3808547" y="4360992"/>
            <a:ext cx="360040" cy="360040"/>
          </a:xfrm>
          <a:prstGeom prst="rect">
            <a:avLst/>
          </a:prstGeom>
          <a:noFill/>
          <a:ln w="9525">
            <a:noFill/>
            <a:miter lim="800000"/>
            <a:headEnd/>
            <a:tailEnd/>
          </a:ln>
        </p:spPr>
      </p:pic>
      <p:pic>
        <p:nvPicPr>
          <p:cNvPr id="21" name="Picture 4" descr="C:\Users\catroppa\Downloads\Twitter-528.png"/>
          <p:cNvPicPr>
            <a:picLocks noChangeAspect="1" noChangeArrowheads="1"/>
          </p:cNvPicPr>
          <p:nvPr/>
        </p:nvPicPr>
        <p:blipFill>
          <a:blip r:embed="rId8" cstate="print"/>
          <a:srcRect t="10879" b="19224"/>
          <a:stretch>
            <a:fillRect/>
          </a:stretch>
        </p:blipFill>
        <p:spPr bwMode="auto">
          <a:xfrm>
            <a:off x="3806960" y="2531113"/>
            <a:ext cx="450933" cy="315653"/>
          </a:xfrm>
          <a:prstGeom prst="rect">
            <a:avLst/>
          </a:prstGeom>
          <a:noFill/>
          <a:ln w="9525">
            <a:noFill/>
            <a:miter lim="800000"/>
            <a:headEnd/>
            <a:tailEnd/>
          </a:ln>
        </p:spPr>
      </p:pic>
      <p:sp>
        <p:nvSpPr>
          <p:cNvPr id="22" name="CasellaDiTesto 27"/>
          <p:cNvSpPr txBox="1">
            <a:spLocks noChangeArrowheads="1"/>
          </p:cNvSpPr>
          <p:nvPr/>
        </p:nvSpPr>
        <p:spPr bwMode="auto">
          <a:xfrm>
            <a:off x="4671056" y="2558008"/>
            <a:ext cx="3168352" cy="338554"/>
          </a:xfrm>
          <a:prstGeom prst="rect">
            <a:avLst/>
          </a:prstGeom>
          <a:noFill/>
          <a:ln w="9525">
            <a:noFill/>
            <a:miter lim="800000"/>
            <a:headEnd/>
            <a:tailEnd/>
          </a:ln>
        </p:spPr>
        <p:txBody>
          <a:bodyPr wrap="square">
            <a:spAutoFit/>
          </a:bodyPr>
          <a:lstStyle/>
          <a:p>
            <a:pPr eaLnBrk="0" hangingPunct="0"/>
            <a:r>
              <a:rPr lang="it-IT" sz="1600" b="1" i="1" dirty="0">
                <a:solidFill>
                  <a:srgbClr val="045E96"/>
                </a:solidFill>
                <a:hlinkClick r:id="rId9"/>
              </a:rPr>
              <a:t>https://twitter.com/finpiemonte</a:t>
            </a:r>
            <a:endParaRPr lang="it-IT" sz="1600" b="1" i="1" dirty="0">
              <a:solidFill>
                <a:srgbClr val="045E96"/>
              </a:solidFill>
            </a:endParaRPr>
          </a:p>
        </p:txBody>
      </p:sp>
      <p:pic>
        <p:nvPicPr>
          <p:cNvPr id="23" name="Picture 7" descr="C:\Users\catroppa\Downloads\LinkedIn-528.png"/>
          <p:cNvPicPr>
            <a:picLocks noChangeAspect="1" noChangeArrowheads="1"/>
          </p:cNvPicPr>
          <p:nvPr/>
        </p:nvPicPr>
        <p:blipFill>
          <a:blip r:embed="rId10" cstate="print"/>
          <a:srcRect/>
          <a:stretch>
            <a:fillRect/>
          </a:stretch>
        </p:blipFill>
        <p:spPr bwMode="auto">
          <a:xfrm>
            <a:off x="3806960" y="2904882"/>
            <a:ext cx="378784" cy="379345"/>
          </a:xfrm>
          <a:prstGeom prst="rect">
            <a:avLst/>
          </a:prstGeom>
          <a:noFill/>
          <a:ln w="9525">
            <a:noFill/>
            <a:miter lim="800000"/>
            <a:headEnd/>
            <a:tailEnd/>
          </a:ln>
        </p:spPr>
      </p:pic>
      <p:pic>
        <p:nvPicPr>
          <p:cNvPr id="24" name="Picture 5" descr="C:\Users\catroppa\Downloads\Facebook-528.png"/>
          <p:cNvPicPr>
            <a:picLocks noChangeAspect="1" noChangeArrowheads="1"/>
          </p:cNvPicPr>
          <p:nvPr/>
        </p:nvPicPr>
        <p:blipFill>
          <a:blip r:embed="rId11" cstate="print"/>
          <a:srcRect/>
          <a:stretch>
            <a:fillRect/>
          </a:stretch>
        </p:blipFill>
        <p:spPr bwMode="auto">
          <a:xfrm>
            <a:off x="3806920" y="3650619"/>
            <a:ext cx="378819" cy="378262"/>
          </a:xfrm>
          <a:prstGeom prst="rect">
            <a:avLst/>
          </a:prstGeom>
          <a:noFill/>
          <a:ln w="9525">
            <a:noFill/>
            <a:miter lim="800000"/>
            <a:headEnd/>
            <a:tailEnd/>
          </a:ln>
        </p:spPr>
      </p:pic>
      <p:pic>
        <p:nvPicPr>
          <p:cNvPr id="25" name="Picture 6" descr="C:\Users\catroppa\Downloads\YouTube-528.png"/>
          <p:cNvPicPr>
            <a:picLocks noChangeAspect="1" noChangeArrowheads="1"/>
          </p:cNvPicPr>
          <p:nvPr/>
        </p:nvPicPr>
        <p:blipFill>
          <a:blip r:embed="rId12" cstate="print"/>
          <a:srcRect/>
          <a:stretch>
            <a:fillRect/>
          </a:stretch>
        </p:blipFill>
        <p:spPr bwMode="auto">
          <a:xfrm>
            <a:off x="3780066" y="3251601"/>
            <a:ext cx="441914" cy="441914"/>
          </a:xfrm>
          <a:prstGeom prst="rect">
            <a:avLst/>
          </a:prstGeom>
          <a:noFill/>
          <a:ln w="9525">
            <a:noFill/>
            <a:miter lim="800000"/>
            <a:headEnd/>
            <a:tailEnd/>
          </a:ln>
        </p:spPr>
      </p:pic>
      <p:sp>
        <p:nvSpPr>
          <p:cNvPr id="26" name="CasellaDiTesto 25"/>
          <p:cNvSpPr txBox="1"/>
          <p:nvPr/>
        </p:nvSpPr>
        <p:spPr>
          <a:xfrm>
            <a:off x="4644162" y="3667765"/>
            <a:ext cx="4537372" cy="338554"/>
          </a:xfrm>
          <a:prstGeom prst="rect">
            <a:avLst/>
          </a:prstGeom>
          <a:noFill/>
        </p:spPr>
        <p:txBody>
          <a:bodyPr wrap="square">
            <a:spAutoFit/>
          </a:bodyPr>
          <a:lstStyle/>
          <a:p>
            <a:pPr eaLnBrk="0" hangingPunct="0">
              <a:defRPr/>
            </a:pPr>
            <a:r>
              <a:rPr lang="it-IT" sz="1600" b="1" i="1" dirty="0">
                <a:solidFill>
                  <a:srgbClr val="045E96"/>
                </a:solidFill>
                <a:cs typeface="Arial" pitchFamily="34" charset="0"/>
                <a:hlinkClick r:id="rId13"/>
              </a:rPr>
              <a:t>https://</a:t>
            </a:r>
            <a:r>
              <a:rPr lang="it-IT" sz="1600" b="1" i="1" dirty="0" smtClean="0">
                <a:solidFill>
                  <a:srgbClr val="045E96"/>
                </a:solidFill>
                <a:cs typeface="Arial" pitchFamily="34" charset="0"/>
                <a:hlinkClick r:id="rId13"/>
              </a:rPr>
              <a:t>www.facebook.com/finpiemontespa</a:t>
            </a:r>
            <a:endParaRPr lang="it-IT" sz="1600" dirty="0">
              <a:cs typeface="Arial" pitchFamily="34" charset="0"/>
            </a:endParaRPr>
          </a:p>
        </p:txBody>
      </p:sp>
      <p:sp>
        <p:nvSpPr>
          <p:cNvPr id="27" name="CasellaDiTesto 26"/>
          <p:cNvSpPr txBox="1"/>
          <p:nvPr/>
        </p:nvSpPr>
        <p:spPr>
          <a:xfrm>
            <a:off x="4599048" y="3313893"/>
            <a:ext cx="3095625" cy="338554"/>
          </a:xfrm>
          <a:prstGeom prst="rect">
            <a:avLst/>
          </a:prstGeom>
          <a:noFill/>
        </p:spPr>
        <p:txBody>
          <a:bodyPr>
            <a:spAutoFit/>
          </a:bodyPr>
          <a:lstStyle/>
          <a:p>
            <a:pPr eaLnBrk="0" hangingPunct="0">
              <a:defRPr/>
            </a:pPr>
            <a:r>
              <a:rPr lang="it-IT" sz="1600" b="1" i="1" dirty="0">
                <a:solidFill>
                  <a:srgbClr val="045E96"/>
                </a:solidFill>
                <a:cs typeface="Arial" pitchFamily="34" charset="0"/>
              </a:rPr>
              <a:t> </a:t>
            </a:r>
            <a:r>
              <a:rPr lang="it-IT" sz="1600" b="1" i="1" dirty="0">
                <a:solidFill>
                  <a:srgbClr val="045E96"/>
                </a:solidFill>
                <a:cs typeface="Arial" pitchFamily="34" charset="0"/>
                <a:hlinkClick r:id="rId14"/>
              </a:rPr>
              <a:t>https://www.youtube.com</a:t>
            </a:r>
            <a:endParaRPr lang="it-IT" sz="1600" b="1" i="1" dirty="0">
              <a:solidFill>
                <a:srgbClr val="045E96"/>
              </a:solidFill>
              <a:cs typeface="Arial" pitchFamily="34" charset="0"/>
            </a:endParaRPr>
          </a:p>
        </p:txBody>
      </p:sp>
      <p:sp>
        <p:nvSpPr>
          <p:cNvPr id="28" name="CasellaDiTesto 27"/>
          <p:cNvSpPr txBox="1"/>
          <p:nvPr/>
        </p:nvSpPr>
        <p:spPr>
          <a:xfrm>
            <a:off x="4644162" y="2957754"/>
            <a:ext cx="5185444" cy="338554"/>
          </a:xfrm>
          <a:prstGeom prst="rect">
            <a:avLst/>
          </a:prstGeom>
          <a:noFill/>
        </p:spPr>
        <p:txBody>
          <a:bodyPr wrap="square">
            <a:spAutoFit/>
          </a:bodyPr>
          <a:lstStyle/>
          <a:p>
            <a:pPr eaLnBrk="0" hangingPunct="0">
              <a:defRPr/>
            </a:pPr>
            <a:r>
              <a:rPr lang="it-IT" sz="1600" b="1" i="1" dirty="0">
                <a:solidFill>
                  <a:srgbClr val="045E96"/>
                </a:solidFill>
                <a:cs typeface="Arial" pitchFamily="34" charset="0"/>
                <a:hlinkClick r:id="rId15"/>
              </a:rPr>
              <a:t>https://www.linkedin.com/company/finpiemonte</a:t>
            </a:r>
            <a:endParaRPr lang="it-IT" sz="1600" b="1" i="1" dirty="0">
              <a:solidFill>
                <a:srgbClr val="045E96"/>
              </a:solidFill>
              <a:cs typeface="Arial" pitchFamily="34" charset="0"/>
            </a:endParaRPr>
          </a:p>
        </p:txBody>
      </p:sp>
      <p:sp>
        <p:nvSpPr>
          <p:cNvPr id="29" name="CasellaDiTesto 12"/>
          <p:cNvSpPr txBox="1">
            <a:spLocks noChangeArrowheads="1"/>
          </p:cNvSpPr>
          <p:nvPr/>
        </p:nvSpPr>
        <p:spPr bwMode="auto">
          <a:xfrm>
            <a:off x="1669542" y="3175285"/>
            <a:ext cx="1511300" cy="369888"/>
          </a:xfrm>
          <a:prstGeom prst="rect">
            <a:avLst/>
          </a:prstGeom>
          <a:noFill/>
          <a:ln w="9525">
            <a:noFill/>
            <a:miter lim="800000"/>
            <a:headEnd/>
            <a:tailEnd/>
          </a:ln>
        </p:spPr>
        <p:txBody>
          <a:bodyPr>
            <a:spAutoFit/>
          </a:bodyPr>
          <a:lstStyle/>
          <a:p>
            <a:pPr algn="r" eaLnBrk="0" hangingPunct="0"/>
            <a:r>
              <a:rPr lang="it-IT" b="1" dirty="0" smtClean="0">
                <a:solidFill>
                  <a:srgbClr val="002060"/>
                </a:solidFill>
                <a:latin typeface="+mn-lt"/>
              </a:rPr>
              <a:t>SOCIAL</a:t>
            </a:r>
            <a:endParaRPr lang="it-IT" b="1" dirty="0">
              <a:solidFill>
                <a:srgbClr val="002060"/>
              </a:solidFill>
              <a:latin typeface="+mn-lt"/>
            </a:endParaRPr>
          </a:p>
        </p:txBody>
      </p:sp>
      <p:sp>
        <p:nvSpPr>
          <p:cNvPr id="30" name="CasellaDiTesto 12"/>
          <p:cNvSpPr txBox="1">
            <a:spLocks noChangeArrowheads="1"/>
          </p:cNvSpPr>
          <p:nvPr/>
        </p:nvSpPr>
        <p:spPr bwMode="auto">
          <a:xfrm>
            <a:off x="2104040" y="2086579"/>
            <a:ext cx="1511300" cy="369888"/>
          </a:xfrm>
          <a:prstGeom prst="rect">
            <a:avLst/>
          </a:prstGeom>
          <a:noFill/>
          <a:ln w="9525">
            <a:noFill/>
            <a:miter lim="800000"/>
            <a:headEnd/>
            <a:tailEnd/>
          </a:ln>
        </p:spPr>
        <p:txBody>
          <a:bodyPr>
            <a:spAutoFit/>
          </a:bodyPr>
          <a:lstStyle/>
          <a:p>
            <a:pPr algn="r" eaLnBrk="0" hangingPunct="0"/>
            <a:r>
              <a:rPr lang="it-IT" b="1" dirty="0" smtClean="0">
                <a:solidFill>
                  <a:srgbClr val="002060"/>
                </a:solidFill>
                <a:latin typeface="+mn-lt"/>
              </a:rPr>
              <a:t>NEWSLETTER</a:t>
            </a:r>
            <a:endParaRPr lang="it-IT" b="1" dirty="0">
              <a:solidFill>
                <a:srgbClr val="002060"/>
              </a:solidFill>
              <a:latin typeface="+mn-lt"/>
            </a:endParaRPr>
          </a:p>
        </p:txBody>
      </p:sp>
    </p:spTree>
    <p:extLst>
      <p:ext uri="{BB962C8B-B14F-4D97-AF65-F5344CB8AC3E}">
        <p14:creationId xmlns:p14="http://schemas.microsoft.com/office/powerpoint/2010/main" val="3008132557"/>
      </p:ext>
    </p:extLst>
  </p:cSld>
  <p:clrMapOvr>
    <a:masterClrMapping/>
  </p:clrMapOvr>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3207</TotalTime>
  <Words>564</Words>
  <Application>Microsoft Office PowerPoint</Application>
  <PresentationFormat>Widescreen</PresentationFormat>
  <Paragraphs>53</Paragraphs>
  <Slides>5</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vt:i4>
      </vt:variant>
    </vt:vector>
  </HeadingPairs>
  <TitlesOfParts>
    <vt:vector size="11" baseType="lpstr">
      <vt:lpstr>Arial</vt:lpstr>
      <vt:lpstr>Calibri</vt:lpstr>
      <vt:lpstr>Calibri Light</vt:lpstr>
      <vt:lpstr>Comic Sans MS</vt:lpstr>
      <vt:lpstr>Wingdings</vt:lpstr>
      <vt:lpstr>Personalizza struttura</vt:lpstr>
      <vt:lpstr>Fondo   “GARANZIA CINEMA DI ANIMAZIONE”  DGR n. 35-8760 del 12/04/2019</vt:lpstr>
      <vt:lpstr>Alcune precisazioni </vt:lpstr>
      <vt:lpstr>Alcune precisazioni </vt:lpstr>
      <vt:lpstr>Alcune precisazioni </vt:lpstr>
      <vt:lpstr>Info e contatti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Gianfranco Di Salvo</dc:creator>
  <cp:lastModifiedBy>Gianfranco Di Salvo</cp:lastModifiedBy>
  <cp:revision>60</cp:revision>
  <dcterms:created xsi:type="dcterms:W3CDTF">2021-02-18T12:10:20Z</dcterms:created>
  <dcterms:modified xsi:type="dcterms:W3CDTF">2021-02-23T14:05:40Z</dcterms:modified>
</cp:coreProperties>
</file>