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66" r:id="rId4"/>
    <p:sldId id="257" r:id="rId5"/>
    <p:sldId id="258" r:id="rId6"/>
    <p:sldId id="260" r:id="rId7"/>
    <p:sldId id="267" r:id="rId8"/>
    <p:sldId id="259" r:id="rId9"/>
    <p:sldId id="261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DE162F-3566-41C9-87E3-A985F6C3165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C06175-1899-4F4E-9E5E-D6ABEB93163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35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DE162F-3566-41C9-87E3-A985F6C3165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C06175-1899-4F4E-9E5E-D6ABEB93163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845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DE162F-3566-41C9-87E3-A985F6C3165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C06175-1899-4F4E-9E5E-D6ABEB93163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676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D0AD-0AF6-493E-9E9B-CB679EF5419D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34E-7E5E-4DB9-BE75-2DDE42C558B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38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D0AD-0AF6-493E-9E9B-CB679EF5419D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34E-7E5E-4DB9-BE75-2DDE42C558B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317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D0AD-0AF6-493E-9E9B-CB679EF5419D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34E-7E5E-4DB9-BE75-2DDE42C558B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192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D0AD-0AF6-493E-9E9B-CB679EF5419D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34E-7E5E-4DB9-BE75-2DDE42C558B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207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D0AD-0AF6-493E-9E9B-CB679EF5419D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34E-7E5E-4DB9-BE75-2DDE42C558B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974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D0AD-0AF6-493E-9E9B-CB679EF5419D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34E-7E5E-4DB9-BE75-2DDE42C558B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977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D0AD-0AF6-493E-9E9B-CB679EF5419D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34E-7E5E-4DB9-BE75-2DDE42C558B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120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D0AD-0AF6-493E-9E9B-CB679EF5419D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34E-7E5E-4DB9-BE75-2DDE42C558B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666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DE162F-3566-41C9-87E3-A985F6C3165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C06175-1899-4F4E-9E5E-D6ABEB93163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13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D0AD-0AF6-493E-9E9B-CB679EF5419D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34E-7E5E-4DB9-BE75-2DDE42C558B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56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D0AD-0AF6-493E-9E9B-CB679EF5419D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34E-7E5E-4DB9-BE75-2DDE42C558B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481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D0AD-0AF6-493E-9E9B-CB679EF5419D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34E-7E5E-4DB9-BE75-2DDE42C558B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383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DE162F-3566-41C9-87E3-A985F6C3165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C06175-1899-4F4E-9E5E-D6ABEB93163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674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DE162F-3566-41C9-87E3-A985F6C3165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C06175-1899-4F4E-9E5E-D6ABEB93163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429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DE162F-3566-41C9-87E3-A985F6C3165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C06175-1899-4F4E-9E5E-D6ABEB93163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953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DE162F-3566-41C9-87E3-A985F6C3165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C06175-1899-4F4E-9E5E-D6ABEB93163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48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DE162F-3566-41C9-87E3-A985F6C3165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C06175-1899-4F4E-9E5E-D6ABEB93163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040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DE162F-3566-41C9-87E3-A985F6C3165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C06175-1899-4F4E-9E5E-D6ABEB93163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273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DE162F-3566-41C9-87E3-A985F6C3165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C06175-1899-4F4E-9E5E-D6ABEB93163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351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74497" cy="6858000"/>
          </a:xfrm>
          <a:prstGeom prst="rect">
            <a:avLst/>
          </a:prstGeom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57578" y="103031"/>
            <a:ext cx="3709116" cy="15876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 smtClean="0"/>
              <a:t>Fare clic per modificare lo stile del titolo</a:t>
            </a:r>
            <a:endParaRPr lang="en-GB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96225" y="1825625"/>
            <a:ext cx="996824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Modifica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966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Modifica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9D0AD-0AF6-493E-9E9B-CB679EF5419D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5334E-7E5E-4DB9-BE75-2DDE42C558B3}" type="slidenum">
              <a:rPr lang="en-GB" smtClean="0"/>
              <a:t>‹N›</a:t>
            </a:fld>
            <a:endParaRPr lang="en-GB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1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77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mailto:finanziamenti.finpiemonte@legalmail.i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inpiemonte.it/bandi/dettaglio-bando/garanzia-cinema-di-animazione" TargetMode="Externa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hyperlink" Target="https://www.facebook.com/finpiemontespa" TargetMode="External"/><Relationship Id="rId3" Type="http://schemas.openxmlformats.org/officeDocument/2006/relationships/hyperlink" Target="http://www.finpiemonte.it/registrazione" TargetMode="External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hyperlink" Target="mailto:helpdesk@finpiemonte.it" TargetMode="External"/><Relationship Id="rId15" Type="http://schemas.openxmlformats.org/officeDocument/2006/relationships/hyperlink" Target="https://www.linkedin.com/company/finpiemonte" TargetMode="External"/><Relationship Id="rId10" Type="http://schemas.openxmlformats.org/officeDocument/2006/relationships/image" Target="../media/image28.png"/><Relationship Id="rId4" Type="http://schemas.openxmlformats.org/officeDocument/2006/relationships/hyperlink" Target="mailto:finanziamenti@finpiemonte.it" TargetMode="External"/><Relationship Id="rId9" Type="http://schemas.openxmlformats.org/officeDocument/2006/relationships/hyperlink" Target="https://twitter.com/finpiemonte" TargetMode="External"/><Relationship Id="rId14" Type="http://schemas.openxmlformats.org/officeDocument/2006/relationships/hyperlink" Target="https://www.youtube.com/channel/UCIyj1GoGHAYrg63Xfevk85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76315" cy="6858000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030505" y="1842247"/>
            <a:ext cx="9923929" cy="2649071"/>
          </a:xfrm>
        </p:spPr>
        <p:txBody>
          <a:bodyPr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it-IT" sz="3600" b="0" dirty="0" smtClean="0">
                <a:solidFill>
                  <a:srgbClr val="002060"/>
                </a:solidFill>
              </a:rPr>
              <a:t>Fondo</a:t>
            </a:r>
            <a:r>
              <a:rPr lang="it-IT" sz="3600" dirty="0" smtClean="0">
                <a:solidFill>
                  <a:srgbClr val="002060"/>
                </a:solidFill>
              </a:rPr>
              <a:t/>
            </a:r>
            <a:br>
              <a:rPr lang="it-IT" sz="3600" dirty="0" smtClean="0">
                <a:solidFill>
                  <a:srgbClr val="002060"/>
                </a:solidFill>
              </a:rPr>
            </a:b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3600" dirty="0" smtClean="0">
                <a:solidFill>
                  <a:srgbClr val="002060"/>
                </a:solidFill>
              </a:rPr>
              <a:t/>
            </a:r>
            <a:br>
              <a:rPr lang="it-IT" sz="3600" dirty="0" smtClean="0">
                <a:solidFill>
                  <a:srgbClr val="002060"/>
                </a:solidFill>
              </a:rPr>
            </a:br>
            <a:r>
              <a:rPr lang="it-IT" sz="3600" dirty="0" smtClean="0">
                <a:solidFill>
                  <a:srgbClr val="002060"/>
                </a:solidFill>
              </a:rPr>
              <a:t>“</a:t>
            </a:r>
            <a:r>
              <a:rPr lang="it-IT" sz="3600" dirty="0">
                <a:solidFill>
                  <a:srgbClr val="002060"/>
                </a:solidFill>
              </a:rPr>
              <a:t>GARANZIA CINEMA DI ANIMAZIONE</a:t>
            </a:r>
            <a:r>
              <a:rPr lang="it-IT" sz="3600" dirty="0" smtClean="0">
                <a:solidFill>
                  <a:srgbClr val="002060"/>
                </a:solidFill>
              </a:rPr>
              <a:t>”</a:t>
            </a:r>
            <a:br>
              <a:rPr lang="it-IT" sz="3600" dirty="0" smtClean="0">
                <a:solidFill>
                  <a:srgbClr val="002060"/>
                </a:solidFill>
              </a:rPr>
            </a:br>
            <a:r>
              <a:rPr lang="it-IT" sz="3600" dirty="0">
                <a:solidFill>
                  <a:srgbClr val="002060"/>
                </a:solidFill>
              </a:rPr>
              <a:t/>
            </a:r>
            <a:br>
              <a:rPr lang="it-IT" sz="3600" dirty="0">
                <a:solidFill>
                  <a:srgbClr val="002060"/>
                </a:solidFill>
              </a:rPr>
            </a:br>
            <a:r>
              <a:rPr lang="it-IT" sz="2400" b="0" dirty="0">
                <a:solidFill>
                  <a:srgbClr val="002060"/>
                </a:solidFill>
              </a:rPr>
              <a:t>DGR n. 35-8760 del 12/04/2019</a:t>
            </a:r>
            <a:endParaRPr lang="it-IT" sz="2800" b="0" dirty="0">
              <a:solidFill>
                <a:srgbClr val="002060"/>
              </a:solidFill>
            </a:endParaRP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501" y="4947365"/>
            <a:ext cx="1760724" cy="630641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 rotWithShape="1">
          <a:blip r:embed="rId4"/>
          <a:srcRect t="13264" b="14980"/>
          <a:stretch/>
        </p:blipFill>
        <p:spPr>
          <a:xfrm>
            <a:off x="7261410" y="4947365"/>
            <a:ext cx="1788460" cy="64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1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151824" y="4031857"/>
            <a:ext cx="115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2060"/>
                </a:solidFill>
              </a:rPr>
              <a:t>FASI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446151" y="1933390"/>
            <a:ext cx="9914958" cy="3408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</a:pPr>
            <a:r>
              <a:rPr lang="it-IT" b="1" u="sng" dirty="0" smtClean="0">
                <a:solidFill>
                  <a:srgbClr val="002060"/>
                </a:solidFill>
              </a:rPr>
              <a:t>Apertura sportello</a:t>
            </a:r>
            <a:r>
              <a:rPr lang="it-IT" dirty="0" smtClean="0">
                <a:solidFill>
                  <a:srgbClr val="002060"/>
                </a:solidFill>
              </a:rPr>
              <a:t>: 15 febbraio 2021, scadenza aperta fino a esaurimento risorse.</a:t>
            </a:r>
          </a:p>
          <a:p>
            <a:pPr indent="457200">
              <a:spcBef>
                <a:spcPts val="1800"/>
              </a:spcBef>
            </a:pPr>
            <a:r>
              <a:rPr lang="it-IT" dirty="0" smtClean="0">
                <a:solidFill>
                  <a:srgbClr val="002060"/>
                </a:solidFill>
              </a:rPr>
              <a:t>1) Consultare e verificare con attenzione i dettagli dell’</a:t>
            </a:r>
            <a:r>
              <a:rPr lang="it-IT" b="1" dirty="0" smtClean="0">
                <a:solidFill>
                  <a:srgbClr val="002060"/>
                </a:solidFill>
              </a:rPr>
              <a:t>Avviso</a:t>
            </a:r>
            <a:endParaRPr lang="it-IT" dirty="0" smtClean="0">
              <a:solidFill>
                <a:srgbClr val="002060"/>
              </a:solidFill>
            </a:endParaRPr>
          </a:p>
          <a:p>
            <a:pPr lvl="1">
              <a:spcBef>
                <a:spcPts val="300"/>
              </a:spcBef>
            </a:pPr>
            <a:r>
              <a:rPr lang="it-IT" dirty="0" smtClean="0">
                <a:solidFill>
                  <a:srgbClr val="002060"/>
                </a:solidFill>
              </a:rPr>
              <a:t>2) Scaricare e compilare la </a:t>
            </a:r>
            <a:r>
              <a:rPr lang="it-IT" b="1" dirty="0" smtClean="0">
                <a:solidFill>
                  <a:srgbClr val="002060"/>
                </a:solidFill>
              </a:rPr>
              <a:t>modulistica</a:t>
            </a:r>
            <a:r>
              <a:rPr lang="it-IT" dirty="0" smtClean="0">
                <a:solidFill>
                  <a:srgbClr val="002060"/>
                </a:solidFill>
              </a:rPr>
              <a:t> (seguendo il format) </a:t>
            </a:r>
          </a:p>
          <a:p>
            <a:pPr lvl="1">
              <a:spcBef>
                <a:spcPts val="300"/>
              </a:spcBef>
            </a:pPr>
            <a:r>
              <a:rPr lang="it-IT" dirty="0" smtClean="0">
                <a:solidFill>
                  <a:srgbClr val="002060"/>
                </a:solidFill>
              </a:rPr>
              <a:t>3) </a:t>
            </a:r>
            <a:r>
              <a:rPr lang="it-IT" b="1" dirty="0" smtClean="0">
                <a:solidFill>
                  <a:srgbClr val="002060"/>
                </a:solidFill>
              </a:rPr>
              <a:t>Firmare</a:t>
            </a:r>
            <a:r>
              <a:rPr lang="it-IT" dirty="0" smtClean="0">
                <a:solidFill>
                  <a:srgbClr val="002060"/>
                </a:solidFill>
              </a:rPr>
              <a:t> digitalmente o firmare cartaceo e scansionare (</a:t>
            </a:r>
            <a:r>
              <a:rPr lang="it-IT" dirty="0" err="1" smtClean="0">
                <a:solidFill>
                  <a:srgbClr val="002060"/>
                </a:solidFill>
              </a:rPr>
              <a:t>Leg</a:t>
            </a:r>
            <a:r>
              <a:rPr lang="it-IT" dirty="0" smtClean="0">
                <a:solidFill>
                  <a:srgbClr val="002060"/>
                </a:solidFill>
              </a:rPr>
              <a:t>. </a:t>
            </a:r>
            <a:r>
              <a:rPr lang="it-IT" dirty="0" err="1" smtClean="0">
                <a:solidFill>
                  <a:srgbClr val="002060"/>
                </a:solidFill>
              </a:rPr>
              <a:t>Rappres</a:t>
            </a:r>
            <a:r>
              <a:rPr lang="it-IT" dirty="0" smtClean="0">
                <a:solidFill>
                  <a:srgbClr val="002060"/>
                </a:solidFill>
              </a:rPr>
              <a:t>.)</a:t>
            </a:r>
          </a:p>
          <a:p>
            <a:pPr lvl="1">
              <a:spcBef>
                <a:spcPts val="300"/>
              </a:spcBef>
            </a:pPr>
            <a:r>
              <a:rPr lang="it-IT" dirty="0" smtClean="0">
                <a:solidFill>
                  <a:srgbClr val="002060"/>
                </a:solidFill>
              </a:rPr>
              <a:t>4) </a:t>
            </a:r>
            <a:r>
              <a:rPr lang="it-IT" b="1" dirty="0" smtClean="0">
                <a:solidFill>
                  <a:srgbClr val="002060"/>
                </a:solidFill>
              </a:rPr>
              <a:t>Allegare</a:t>
            </a:r>
            <a:r>
              <a:rPr lang="it-IT" dirty="0" smtClean="0">
                <a:solidFill>
                  <a:srgbClr val="002060"/>
                </a:solidFill>
              </a:rPr>
              <a:t> (</a:t>
            </a:r>
            <a:r>
              <a:rPr lang="it-IT" dirty="0">
                <a:solidFill>
                  <a:srgbClr val="002060"/>
                </a:solidFill>
              </a:rPr>
              <a:t>obbligatoriamente</a:t>
            </a:r>
            <a:r>
              <a:rPr lang="it-IT" dirty="0" smtClean="0">
                <a:solidFill>
                  <a:srgbClr val="002060"/>
                </a:solidFill>
              </a:rPr>
              <a:t>): </a:t>
            </a:r>
          </a:p>
          <a:p>
            <a:pPr marL="742950" lvl="1" indent="-285750">
              <a:buFontTx/>
              <a:buChar char="-"/>
            </a:pPr>
            <a:r>
              <a:rPr lang="it-IT" sz="1600" dirty="0" smtClean="0">
                <a:solidFill>
                  <a:srgbClr val="002060"/>
                </a:solidFill>
              </a:rPr>
              <a:t>copia Doc. Identità firmatario, se firmato cartaceo</a:t>
            </a:r>
          </a:p>
          <a:p>
            <a:pPr marL="742950" lvl="1" indent="-285750">
              <a:buFontTx/>
              <a:buChar char="-"/>
            </a:pPr>
            <a:r>
              <a:rPr lang="it-IT" sz="1600" dirty="0" smtClean="0">
                <a:solidFill>
                  <a:srgbClr val="002060"/>
                </a:solidFill>
              </a:rPr>
              <a:t>Relazione tecnico-economica che evidenzi la ricaduta in Piemonte; </a:t>
            </a:r>
          </a:p>
          <a:p>
            <a:pPr marL="742950" lvl="1" indent="-285750">
              <a:buFontTx/>
              <a:buChar char="-"/>
            </a:pPr>
            <a:r>
              <a:rPr lang="it-IT" sz="1600" dirty="0" smtClean="0">
                <a:solidFill>
                  <a:srgbClr val="002060"/>
                </a:solidFill>
              </a:rPr>
              <a:t>Piano finanziario COMPLESSIVO della produzione; </a:t>
            </a:r>
          </a:p>
          <a:p>
            <a:pPr marL="742950" lvl="1" indent="-285750">
              <a:buFontTx/>
              <a:buChar char="-"/>
            </a:pPr>
            <a:r>
              <a:rPr lang="it-IT" sz="1600" dirty="0" smtClean="0">
                <a:solidFill>
                  <a:srgbClr val="002060"/>
                </a:solidFill>
              </a:rPr>
              <a:t>Piano finanziario SPECIFICO della produzione a carico dell’impresa </a:t>
            </a:r>
          </a:p>
          <a:p>
            <a:pPr marL="742950" lvl="1" indent="-285750">
              <a:buFontTx/>
              <a:buChar char="-"/>
            </a:pPr>
            <a:r>
              <a:rPr lang="it-IT" sz="1600" b="1" dirty="0" smtClean="0">
                <a:solidFill>
                  <a:srgbClr val="002060"/>
                </a:solidFill>
              </a:rPr>
              <a:t>Bozza di accordo di pre-acquisto o co-produzione</a:t>
            </a:r>
            <a:r>
              <a:rPr lang="it-IT" sz="1600" dirty="0" smtClean="0">
                <a:solidFill>
                  <a:srgbClr val="002060"/>
                </a:solidFill>
              </a:rPr>
              <a:t>, protocollata e firmata dall’emittente. </a:t>
            </a:r>
          </a:p>
          <a:p>
            <a:pPr lvl="1">
              <a:spcBef>
                <a:spcPts val="600"/>
              </a:spcBef>
            </a:pPr>
            <a:r>
              <a:rPr lang="it-IT" dirty="0" smtClean="0">
                <a:solidFill>
                  <a:srgbClr val="002060"/>
                </a:solidFill>
              </a:rPr>
              <a:t>5) </a:t>
            </a:r>
            <a:r>
              <a:rPr lang="it-IT" b="1" dirty="0" smtClean="0">
                <a:solidFill>
                  <a:srgbClr val="002060"/>
                </a:solidFill>
              </a:rPr>
              <a:t>Inviare</a:t>
            </a:r>
            <a:r>
              <a:rPr lang="it-IT" dirty="0" smtClean="0">
                <a:solidFill>
                  <a:srgbClr val="002060"/>
                </a:solidFill>
              </a:rPr>
              <a:t> domanda firmata e allegati via PEC a </a:t>
            </a:r>
            <a:r>
              <a:rPr lang="en-GB" dirty="0" smtClean="0">
                <a:solidFill>
                  <a:srgbClr val="002060"/>
                </a:solidFill>
                <a:hlinkClick r:id="rId2"/>
              </a:rPr>
              <a:t>finanziamenti.finpiemonte@legalmail.it</a:t>
            </a:r>
            <a:r>
              <a:rPr lang="en-GB" dirty="0" smtClean="0">
                <a:solidFill>
                  <a:srgbClr val="002060"/>
                </a:solidFill>
              </a:rPr>
              <a:t>  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151824" y="22109"/>
            <a:ext cx="4043657" cy="1587657"/>
          </a:xfrm>
        </p:spPr>
        <p:txBody>
          <a:bodyPr/>
          <a:lstStyle/>
          <a:p>
            <a:r>
              <a:rPr lang="it-IT" sz="3600" dirty="0" smtClean="0">
                <a:solidFill>
                  <a:srgbClr val="002060"/>
                </a:solidFill>
              </a:rPr>
              <a:t>Procedura di accesso</a:t>
            </a:r>
            <a:endParaRPr lang="en-GB" sz="2400" dirty="0">
              <a:solidFill>
                <a:srgbClr val="00206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02" y="3292174"/>
            <a:ext cx="986244" cy="73968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177" y="2674152"/>
            <a:ext cx="3013024" cy="1997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ttangolo 13"/>
          <p:cNvSpPr/>
          <p:nvPr/>
        </p:nvSpPr>
        <p:spPr>
          <a:xfrm>
            <a:off x="1446151" y="5541815"/>
            <a:ext cx="10441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</a:pPr>
            <a:r>
              <a:rPr lang="it-IT" b="1" dirty="0" smtClean="0">
                <a:solidFill>
                  <a:srgbClr val="002060"/>
                </a:solidFill>
              </a:rPr>
              <a:t>AVVISO, MODULISTICA E INFO</a:t>
            </a:r>
            <a:r>
              <a:rPr lang="it-IT" dirty="0" smtClean="0">
                <a:solidFill>
                  <a:srgbClr val="002060"/>
                </a:solidFill>
              </a:rPr>
              <a:t>: </a:t>
            </a:r>
            <a:r>
              <a:rPr lang="it-IT" sz="1600" b="1" dirty="0" smtClean="0">
                <a:solidFill>
                  <a:srgbClr val="002060"/>
                </a:solidFill>
                <a:hlinkClick r:id="rId5"/>
              </a:rPr>
              <a:t>https://finpiemonte.it/bandi/dettaglio-bando/garanzia-cinema-di-animazione</a:t>
            </a:r>
            <a:endParaRPr lang="it-IT" sz="16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719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25066" y="3914663"/>
            <a:ext cx="1589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2060"/>
                </a:solidFill>
              </a:rPr>
              <a:t>Finpiemonte URP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151824" y="22109"/>
            <a:ext cx="4043657" cy="1587657"/>
          </a:xfrm>
        </p:spPr>
        <p:txBody>
          <a:bodyPr/>
          <a:lstStyle/>
          <a:p>
            <a:r>
              <a:rPr lang="it-IT" sz="3600" dirty="0" smtClean="0">
                <a:solidFill>
                  <a:srgbClr val="002060"/>
                </a:solidFill>
              </a:rPr>
              <a:t>Info e contatti</a:t>
            </a:r>
            <a:endParaRPr lang="en-GB" sz="2400" dirty="0">
              <a:solidFill>
                <a:srgbClr val="00206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27" y="2957754"/>
            <a:ext cx="1215103" cy="937974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4171188" y="2073694"/>
            <a:ext cx="50046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1600" b="1" i="1" dirty="0" smtClean="0">
                <a:solidFill>
                  <a:srgbClr val="045E96"/>
                </a:solidFill>
                <a:hlinkClick r:id="rId3"/>
              </a:rPr>
              <a:t>www.finpiemonte.it/registrazione</a:t>
            </a:r>
            <a:r>
              <a:rPr lang="it-IT" sz="1600" b="1" i="1" dirty="0" smtClean="0">
                <a:solidFill>
                  <a:srgbClr val="045E96"/>
                </a:solidFill>
              </a:rPr>
              <a:t> </a:t>
            </a:r>
            <a:r>
              <a:rPr lang="it-IT" sz="1600" b="1" dirty="0" smtClean="0">
                <a:solidFill>
                  <a:srgbClr val="00B050"/>
                </a:solidFill>
              </a:rPr>
              <a:t>(Iscrizione</a:t>
            </a:r>
            <a:r>
              <a:rPr lang="it-IT" sz="1600" b="1" dirty="0">
                <a:solidFill>
                  <a:srgbClr val="00B050"/>
                </a:solidFill>
              </a:rPr>
              <a:t>) </a:t>
            </a:r>
            <a:endParaRPr lang="it-IT" sz="1600" b="1" i="1" dirty="0">
              <a:solidFill>
                <a:srgbClr val="045E96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4644162" y="4240899"/>
            <a:ext cx="35274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it-IT" sz="1600" b="1" dirty="0" smtClean="0">
                <a:solidFill>
                  <a:srgbClr val="045E96"/>
                </a:solidFill>
                <a:latin typeface="+mn-lt"/>
                <a:hlinkClick r:id="rId4"/>
              </a:rPr>
              <a:t>finanziamenti@finpiemonte.it</a:t>
            </a:r>
            <a:r>
              <a:rPr lang="it-IT" sz="1600" b="1" dirty="0" smtClean="0">
                <a:solidFill>
                  <a:srgbClr val="045E96"/>
                </a:solidFill>
                <a:latin typeface="+mn-lt"/>
              </a:rPr>
              <a:t> </a:t>
            </a:r>
            <a:endParaRPr lang="it-IT" sz="1000" b="1" dirty="0">
              <a:solidFill>
                <a:srgbClr val="045E96"/>
              </a:solidFill>
              <a:latin typeface="+mn-lt"/>
            </a:endParaRPr>
          </a:p>
          <a:p>
            <a:pPr eaLnBrk="0" hangingPunct="0">
              <a:defRPr/>
            </a:pPr>
            <a:r>
              <a:rPr lang="it-IT" sz="1600" b="1" dirty="0">
                <a:solidFill>
                  <a:srgbClr val="045E96"/>
                </a:solidFill>
                <a:latin typeface="+mn-lt"/>
                <a:hlinkClick r:id="rId5"/>
              </a:rPr>
              <a:t>helpdesk@finpiemonte.it</a:t>
            </a:r>
            <a:r>
              <a:rPr lang="it-IT" sz="1600" b="1" dirty="0">
                <a:solidFill>
                  <a:srgbClr val="045E96"/>
                </a:solidFill>
                <a:latin typeface="+mn-lt"/>
              </a:rPr>
              <a:t> 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090290" y="4349137"/>
            <a:ext cx="936625" cy="368300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it-IT" b="1" dirty="0">
                <a:solidFill>
                  <a:srgbClr val="002060"/>
                </a:solidFill>
                <a:latin typeface="+mn-lt"/>
              </a:rPr>
              <a:t>MAIL </a:t>
            </a:r>
          </a:p>
        </p:txBody>
      </p:sp>
      <p:sp>
        <p:nvSpPr>
          <p:cNvPr id="16" name="CasellaDiTesto 8"/>
          <p:cNvSpPr txBox="1">
            <a:spLocks noChangeArrowheads="1"/>
          </p:cNvSpPr>
          <p:nvPr/>
        </p:nvSpPr>
        <p:spPr bwMode="auto">
          <a:xfrm>
            <a:off x="4115289" y="5128273"/>
            <a:ext cx="2376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b="1" dirty="0">
                <a:solidFill>
                  <a:srgbClr val="045E96"/>
                </a:solidFill>
              </a:rPr>
              <a:t>011.57.17.777</a:t>
            </a:r>
          </a:p>
        </p:txBody>
      </p:sp>
      <p:sp>
        <p:nvSpPr>
          <p:cNvPr id="17" name="CasellaDiTesto 9"/>
          <p:cNvSpPr txBox="1">
            <a:spLocks noChangeArrowheads="1"/>
          </p:cNvSpPr>
          <p:nvPr/>
        </p:nvSpPr>
        <p:spPr bwMode="auto">
          <a:xfrm>
            <a:off x="5699465" y="5149759"/>
            <a:ext cx="30252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it-IT" sz="1600" b="1" dirty="0" smtClean="0">
                <a:solidFill>
                  <a:srgbClr val="045E96"/>
                </a:solidFill>
              </a:rPr>
              <a:t>lunedì-venerdì h.9.30-12.30</a:t>
            </a:r>
            <a:endParaRPr lang="it-IT" sz="1600" b="1" dirty="0">
              <a:solidFill>
                <a:srgbClr val="045E96"/>
              </a:solidFill>
            </a:endParaRPr>
          </a:p>
        </p:txBody>
      </p:sp>
      <p:sp>
        <p:nvSpPr>
          <p:cNvPr id="18" name="CasellaDiTesto 12"/>
          <p:cNvSpPr txBox="1">
            <a:spLocks noChangeArrowheads="1"/>
          </p:cNvSpPr>
          <p:nvPr/>
        </p:nvSpPr>
        <p:spPr bwMode="auto">
          <a:xfrm>
            <a:off x="1883909" y="5083188"/>
            <a:ext cx="1511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it-IT" b="1" dirty="0">
                <a:solidFill>
                  <a:srgbClr val="002060"/>
                </a:solidFill>
                <a:latin typeface="+mn-lt"/>
              </a:rPr>
              <a:t>TELEFONO</a:t>
            </a:r>
          </a:p>
        </p:txBody>
      </p:sp>
      <p:pic>
        <p:nvPicPr>
          <p:cNvPr id="19" name="Picture 2" descr="C:\Users\catroppa\Downloads\Phone Filled-5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821974">
            <a:off x="3767169" y="5102104"/>
            <a:ext cx="329204" cy="32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C:\Users\catroppa\Downloads\Message Filled-5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08547" y="4360992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C:\Users\catroppa\Downloads\Twitter-528.png"/>
          <p:cNvPicPr>
            <a:picLocks noChangeAspect="1" noChangeArrowheads="1"/>
          </p:cNvPicPr>
          <p:nvPr/>
        </p:nvPicPr>
        <p:blipFill>
          <a:blip r:embed="rId8" cstate="print"/>
          <a:srcRect t="10879" b="19224"/>
          <a:stretch>
            <a:fillRect/>
          </a:stretch>
        </p:blipFill>
        <p:spPr bwMode="auto">
          <a:xfrm>
            <a:off x="3806960" y="2531113"/>
            <a:ext cx="450933" cy="31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CasellaDiTesto 27"/>
          <p:cNvSpPr txBox="1">
            <a:spLocks noChangeArrowheads="1"/>
          </p:cNvSpPr>
          <p:nvPr/>
        </p:nvSpPr>
        <p:spPr bwMode="auto">
          <a:xfrm>
            <a:off x="4671056" y="2558008"/>
            <a:ext cx="31683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it-IT" sz="1600" b="1" i="1" dirty="0">
                <a:solidFill>
                  <a:srgbClr val="045E96"/>
                </a:solidFill>
                <a:hlinkClick r:id="rId9"/>
              </a:rPr>
              <a:t>https://twitter.com/finpiemonte</a:t>
            </a:r>
            <a:endParaRPr lang="it-IT" sz="1600" b="1" i="1" dirty="0">
              <a:solidFill>
                <a:srgbClr val="045E96"/>
              </a:solidFill>
            </a:endParaRPr>
          </a:p>
        </p:txBody>
      </p:sp>
      <p:pic>
        <p:nvPicPr>
          <p:cNvPr id="23" name="Picture 7" descr="C:\Users\catroppa\Downloads\LinkedIn-528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06960" y="2904882"/>
            <a:ext cx="378784" cy="379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 descr="C:\Users\catroppa\Downloads\Facebook-528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06920" y="3650619"/>
            <a:ext cx="378819" cy="3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 descr="C:\Users\catroppa\Downloads\YouTube-528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80066" y="3251601"/>
            <a:ext cx="441914" cy="44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CasellaDiTesto 25"/>
          <p:cNvSpPr txBox="1"/>
          <p:nvPr/>
        </p:nvSpPr>
        <p:spPr>
          <a:xfrm>
            <a:off x="4644162" y="3667765"/>
            <a:ext cx="45373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it-IT" sz="1600" b="1" i="1" dirty="0">
                <a:solidFill>
                  <a:srgbClr val="045E96"/>
                </a:solidFill>
                <a:cs typeface="Arial" pitchFamily="34" charset="0"/>
                <a:hlinkClick r:id="rId13"/>
              </a:rPr>
              <a:t>https://</a:t>
            </a:r>
            <a:r>
              <a:rPr lang="it-IT" sz="1600" b="1" i="1" dirty="0" smtClean="0">
                <a:solidFill>
                  <a:srgbClr val="045E96"/>
                </a:solidFill>
                <a:cs typeface="Arial" pitchFamily="34" charset="0"/>
                <a:hlinkClick r:id="rId13"/>
              </a:rPr>
              <a:t>www.facebook.com/finpiemontespa</a:t>
            </a:r>
            <a:endParaRPr lang="it-IT" sz="1600" dirty="0">
              <a:cs typeface="Arial" pitchFamily="34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4599048" y="3313893"/>
            <a:ext cx="3095625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1600" b="1" i="1" dirty="0">
                <a:solidFill>
                  <a:srgbClr val="045E96"/>
                </a:solidFill>
                <a:cs typeface="Arial" pitchFamily="34" charset="0"/>
              </a:rPr>
              <a:t> </a:t>
            </a:r>
            <a:r>
              <a:rPr lang="it-IT" sz="1600" b="1" i="1" dirty="0">
                <a:solidFill>
                  <a:srgbClr val="045E96"/>
                </a:solidFill>
                <a:cs typeface="Arial" pitchFamily="34" charset="0"/>
                <a:hlinkClick r:id="rId14"/>
              </a:rPr>
              <a:t>https://www.youtube.com</a:t>
            </a:r>
            <a:endParaRPr lang="it-IT" sz="1600" b="1" i="1" dirty="0">
              <a:solidFill>
                <a:srgbClr val="045E96"/>
              </a:solidFill>
              <a:cs typeface="Arial" pitchFamily="34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4644162" y="2957754"/>
            <a:ext cx="51854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it-IT" sz="1600" b="1" i="1" dirty="0">
                <a:solidFill>
                  <a:srgbClr val="045E96"/>
                </a:solidFill>
                <a:cs typeface="Arial" pitchFamily="34" charset="0"/>
                <a:hlinkClick r:id="rId15"/>
              </a:rPr>
              <a:t>https://www.linkedin.com/company/finpiemonte</a:t>
            </a:r>
            <a:endParaRPr lang="it-IT" sz="1600" b="1" i="1" dirty="0">
              <a:solidFill>
                <a:srgbClr val="045E96"/>
              </a:solidFill>
              <a:cs typeface="Arial" pitchFamily="34" charset="0"/>
            </a:endParaRPr>
          </a:p>
        </p:txBody>
      </p:sp>
      <p:sp>
        <p:nvSpPr>
          <p:cNvPr id="29" name="CasellaDiTesto 12"/>
          <p:cNvSpPr txBox="1">
            <a:spLocks noChangeArrowheads="1"/>
          </p:cNvSpPr>
          <p:nvPr/>
        </p:nvSpPr>
        <p:spPr bwMode="auto">
          <a:xfrm>
            <a:off x="1669542" y="3175285"/>
            <a:ext cx="1511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it-IT" b="1" dirty="0" smtClean="0">
                <a:solidFill>
                  <a:srgbClr val="002060"/>
                </a:solidFill>
                <a:latin typeface="+mn-lt"/>
              </a:rPr>
              <a:t>SOCIAL</a:t>
            </a:r>
            <a:endParaRPr lang="it-IT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0" name="CasellaDiTesto 12"/>
          <p:cNvSpPr txBox="1">
            <a:spLocks noChangeArrowheads="1"/>
          </p:cNvSpPr>
          <p:nvPr/>
        </p:nvSpPr>
        <p:spPr bwMode="auto">
          <a:xfrm>
            <a:off x="2104040" y="2086579"/>
            <a:ext cx="1511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it-IT" b="1" dirty="0" smtClean="0">
                <a:solidFill>
                  <a:srgbClr val="002060"/>
                </a:solidFill>
                <a:latin typeface="+mn-lt"/>
              </a:rPr>
              <a:t>NEWSLETTER</a:t>
            </a:r>
            <a:endParaRPr lang="it-IT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8132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05177" y="0"/>
            <a:ext cx="3566277" cy="1587657"/>
          </a:xfrm>
        </p:spPr>
        <p:txBody>
          <a:bodyPr/>
          <a:lstStyle/>
          <a:p>
            <a:r>
              <a:rPr lang="it-IT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Finalità e risorse</a:t>
            </a:r>
            <a:endParaRPr lang="en-GB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64" y="1906647"/>
            <a:ext cx="746224" cy="78602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87451" y="2646012"/>
            <a:ext cx="1108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Obbiettivi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03" y="3309127"/>
            <a:ext cx="922486" cy="786023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354803" y="3993954"/>
            <a:ext cx="855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Risorse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384" y="4746667"/>
            <a:ext cx="1040545" cy="602891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197676" y="5320316"/>
            <a:ext cx="1169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Normativa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34" t="-3662" r="5434" b="11039"/>
          <a:stretch/>
        </p:blipFill>
        <p:spPr>
          <a:xfrm>
            <a:off x="9248931" y="2830678"/>
            <a:ext cx="2735250" cy="2865596"/>
          </a:xfrm>
          <a:prstGeom prst="ellipse">
            <a:avLst/>
          </a:prstGeom>
          <a:ln>
            <a:noFill/>
          </a:ln>
          <a:effectLst>
            <a:glow>
              <a:schemeClr val="accent1"/>
            </a:glow>
            <a:softEdge rad="0"/>
          </a:effectLst>
        </p:spPr>
      </p:pic>
      <p:sp>
        <p:nvSpPr>
          <p:cNvPr id="13" name="CasellaDiTesto 12"/>
          <p:cNvSpPr txBox="1"/>
          <p:nvPr/>
        </p:nvSpPr>
        <p:spPr>
          <a:xfrm>
            <a:off x="2008908" y="2114992"/>
            <a:ext cx="9975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</a:rPr>
              <a:t>S</a:t>
            </a:r>
            <a:r>
              <a:rPr lang="it-IT" sz="2400" b="1" dirty="0" smtClean="0">
                <a:solidFill>
                  <a:srgbClr val="002060"/>
                </a:solidFill>
              </a:rPr>
              <a:t>ostenere il settore del cinema di animazione </a:t>
            </a:r>
            <a:r>
              <a:rPr lang="it-IT" dirty="0" smtClean="0">
                <a:solidFill>
                  <a:srgbClr val="002060"/>
                </a:solidFill>
              </a:rPr>
              <a:t>ed in particolare la realizzazione di prodotti cinematografici e televisivi mediante la concessione di garanzie gratuite e di contributi a fondo perduto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2008908" y="3604939"/>
            <a:ext cx="96704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La dotazione finanziaria del Fondo è pari a </a:t>
            </a:r>
            <a:r>
              <a:rPr lang="it-IT" b="1" dirty="0" smtClean="0">
                <a:solidFill>
                  <a:srgbClr val="002060"/>
                </a:solidFill>
              </a:rPr>
              <a:t>Euro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b="1" dirty="0" smtClean="0">
                <a:solidFill>
                  <a:srgbClr val="002060"/>
                </a:solidFill>
              </a:rPr>
              <a:t>3.000.000</a:t>
            </a:r>
            <a:r>
              <a:rPr lang="it-IT" dirty="0" smtClean="0">
                <a:solidFill>
                  <a:srgbClr val="002060"/>
                </a:solidFill>
              </a:rPr>
              <a:t>, così suddivisa: 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rgbClr val="002060"/>
                </a:solidFill>
              </a:rPr>
              <a:t>€ 2.500.000,00 per le garanzie; 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rgbClr val="002060"/>
                </a:solidFill>
              </a:rPr>
              <a:t>€ 500.000,00 per i contributi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2008908" y="5026099"/>
            <a:ext cx="9836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L.R. n. 34 </a:t>
            </a:r>
            <a:r>
              <a:rPr lang="it-IT" dirty="0" smtClean="0">
                <a:solidFill>
                  <a:srgbClr val="002060"/>
                </a:solidFill>
              </a:rPr>
              <a:t>del 22.11.2004 “Interventi per lo sviluppo delle attività produttive”. 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Regolamento (UE) N. 1407/2013 </a:t>
            </a:r>
            <a:r>
              <a:rPr lang="it-IT" b="1" dirty="0" smtClean="0">
                <a:solidFill>
                  <a:srgbClr val="002060"/>
                </a:solidFill>
              </a:rPr>
              <a:t>aiuti “de minimis"</a:t>
            </a:r>
            <a:endParaRPr lang="en-GB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66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>
                <a:solidFill>
                  <a:srgbClr val="002060"/>
                </a:solidFill>
              </a:rPr>
              <a:t>Beneficiari</a:t>
            </a:r>
            <a:endParaRPr lang="en-GB" sz="3600" dirty="0">
              <a:solidFill>
                <a:srgbClr val="00206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95" y="3019760"/>
            <a:ext cx="1299206" cy="83917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918175" y="2004533"/>
            <a:ext cx="98166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002060"/>
                </a:solidFill>
              </a:rPr>
              <a:t>Imprese operanti nel settore del cinema di animazione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singole, attive, di qualunque forma giuridica, in possesso dei seguenti requisiti alla data della domanda: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112136" y="2881745"/>
            <a:ext cx="9878291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it-IT" dirty="0" smtClean="0">
                <a:solidFill>
                  <a:srgbClr val="002060"/>
                </a:solidFill>
              </a:rPr>
              <a:t>• Micro o Piccole; </a:t>
            </a:r>
          </a:p>
          <a:p>
            <a:pPr>
              <a:spcBef>
                <a:spcPts val="1200"/>
              </a:spcBef>
            </a:pPr>
            <a:r>
              <a:rPr lang="it-IT" dirty="0" smtClean="0">
                <a:solidFill>
                  <a:srgbClr val="002060"/>
                </a:solidFill>
              </a:rPr>
              <a:t>• </a:t>
            </a:r>
            <a:r>
              <a:rPr lang="it-IT" dirty="0">
                <a:solidFill>
                  <a:srgbClr val="002060"/>
                </a:solidFill>
              </a:rPr>
              <a:t>i</a:t>
            </a:r>
            <a:r>
              <a:rPr lang="it-IT" dirty="0" smtClean="0">
                <a:solidFill>
                  <a:srgbClr val="002060"/>
                </a:solidFill>
              </a:rPr>
              <a:t>scritte al Registro Imprese della CCIAA; </a:t>
            </a:r>
          </a:p>
          <a:p>
            <a:pPr>
              <a:spcBef>
                <a:spcPts val="1200"/>
              </a:spcBef>
            </a:pPr>
            <a:r>
              <a:rPr lang="it-IT" dirty="0" smtClean="0">
                <a:solidFill>
                  <a:srgbClr val="002060"/>
                </a:solidFill>
              </a:rPr>
              <a:t>• con una sede in Piemonte già attiva o attivata entro il rilascio della Garanzia;</a:t>
            </a:r>
          </a:p>
          <a:p>
            <a:pPr>
              <a:spcBef>
                <a:spcPts val="1200"/>
              </a:spcBef>
            </a:pPr>
            <a:r>
              <a:rPr lang="it-IT" dirty="0">
                <a:solidFill>
                  <a:srgbClr val="002060"/>
                </a:solidFill>
              </a:rPr>
              <a:t>• non “in difficoltà”, liquidazione, </a:t>
            </a:r>
            <a:r>
              <a:rPr lang="it-IT" dirty="0" err="1">
                <a:solidFill>
                  <a:srgbClr val="002060"/>
                </a:solidFill>
              </a:rPr>
              <a:t>proc</a:t>
            </a:r>
            <a:r>
              <a:rPr lang="it-IT" dirty="0">
                <a:solidFill>
                  <a:srgbClr val="002060"/>
                </a:solidFill>
              </a:rPr>
              <a:t>. concorsuale/</a:t>
            </a:r>
            <a:r>
              <a:rPr lang="it-IT" dirty="0" err="1">
                <a:solidFill>
                  <a:srgbClr val="002060"/>
                </a:solidFill>
              </a:rPr>
              <a:t>sovraindebitamento</a:t>
            </a:r>
            <a:r>
              <a:rPr lang="it-IT" dirty="0">
                <a:solidFill>
                  <a:srgbClr val="002060"/>
                </a:solidFill>
              </a:rPr>
              <a:t> L.3/12 </a:t>
            </a:r>
          </a:p>
          <a:p>
            <a:pPr>
              <a:spcBef>
                <a:spcPts val="1200"/>
              </a:spcBef>
            </a:pPr>
            <a:r>
              <a:rPr lang="it-IT" dirty="0" smtClean="0">
                <a:solidFill>
                  <a:srgbClr val="002060"/>
                </a:solidFill>
              </a:rPr>
              <a:t>• </a:t>
            </a:r>
            <a:r>
              <a:rPr lang="it-IT" dirty="0">
                <a:solidFill>
                  <a:srgbClr val="002060"/>
                </a:solidFill>
              </a:rPr>
              <a:t>in regola con norme edilizie, urbanistiche, del lavoro, infortuni e ambiente; </a:t>
            </a:r>
          </a:p>
          <a:p>
            <a:pPr>
              <a:spcBef>
                <a:spcPts val="1200"/>
              </a:spcBef>
            </a:pPr>
            <a:r>
              <a:rPr lang="it-IT" dirty="0" smtClean="0">
                <a:solidFill>
                  <a:srgbClr val="002060"/>
                </a:solidFill>
              </a:rPr>
              <a:t>• in regola con INPS e INAIL per quanto attiene la regolarità contributiva. </a:t>
            </a:r>
          </a:p>
          <a:p>
            <a:pPr>
              <a:spcBef>
                <a:spcPts val="1200"/>
              </a:spcBef>
            </a:pP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60595" y="3858936"/>
            <a:ext cx="1178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Beneficiari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52C6CF"/>
              </a:clrFrom>
              <a:clrTo>
                <a:srgbClr val="52C6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8" t="1827" r="6388" b="4393"/>
          <a:stretch/>
        </p:blipFill>
        <p:spPr>
          <a:xfrm>
            <a:off x="9047358" y="3372787"/>
            <a:ext cx="2808157" cy="2112755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594421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>
                <a:solidFill>
                  <a:srgbClr val="002060"/>
                </a:solidFill>
              </a:rPr>
              <a:t>Interventi ammissibili</a:t>
            </a:r>
            <a:endParaRPr lang="en-GB" sz="3600" dirty="0">
              <a:solidFill>
                <a:srgbClr val="002060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80" y="2289824"/>
            <a:ext cx="1004949" cy="73001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82735" y="2929756"/>
            <a:ext cx="138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2060"/>
                </a:solidFill>
              </a:rPr>
              <a:t>Interventi ammissibili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974445" y="2062533"/>
            <a:ext cx="9816628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rgbClr val="002060"/>
                </a:solidFill>
              </a:rPr>
              <a:t>Attività di realizzazione di prodotti cinematografici e televisivi d’animazione</a:t>
            </a:r>
          </a:p>
          <a:p>
            <a:pPr marL="360000">
              <a:spcBef>
                <a:spcPts val="600"/>
              </a:spcBef>
            </a:pPr>
            <a:r>
              <a:rPr lang="it-IT" sz="2000" dirty="0" smtClean="0">
                <a:solidFill>
                  <a:srgbClr val="002060"/>
                </a:solidFill>
              </a:rPr>
              <a:t>• anche </a:t>
            </a:r>
            <a:r>
              <a:rPr lang="it-IT" sz="2000" dirty="0">
                <a:solidFill>
                  <a:srgbClr val="002060"/>
                </a:solidFill>
              </a:rPr>
              <a:t>in coproduzione internazionale </a:t>
            </a:r>
            <a:endParaRPr lang="it-IT" sz="2000" dirty="0" smtClean="0">
              <a:solidFill>
                <a:srgbClr val="002060"/>
              </a:solidFill>
            </a:endParaRPr>
          </a:p>
          <a:p>
            <a:pPr marL="360000">
              <a:spcBef>
                <a:spcPts val="600"/>
              </a:spcBef>
            </a:pPr>
            <a:r>
              <a:rPr lang="it-IT" sz="2000" dirty="0">
                <a:solidFill>
                  <a:srgbClr val="002060"/>
                </a:solidFill>
              </a:rPr>
              <a:t>• </a:t>
            </a:r>
            <a:r>
              <a:rPr lang="it-IT" sz="2000" dirty="0" smtClean="0">
                <a:solidFill>
                  <a:srgbClr val="002060"/>
                </a:solidFill>
              </a:rPr>
              <a:t>anche con </a:t>
            </a:r>
            <a:r>
              <a:rPr lang="it-IT" sz="2000" dirty="0">
                <a:solidFill>
                  <a:srgbClr val="002060"/>
                </a:solidFill>
              </a:rPr>
              <a:t>il coinvolgimento di emittenti </a:t>
            </a:r>
            <a:r>
              <a:rPr lang="it-IT" sz="2000" dirty="0" smtClean="0">
                <a:solidFill>
                  <a:srgbClr val="002060"/>
                </a:solidFill>
              </a:rPr>
              <a:t>televisive;</a:t>
            </a:r>
          </a:p>
          <a:p>
            <a:pPr marL="360000">
              <a:spcBef>
                <a:spcPts val="600"/>
              </a:spcBef>
            </a:pPr>
            <a:r>
              <a:rPr lang="it-IT" sz="2000" dirty="0">
                <a:solidFill>
                  <a:srgbClr val="002060"/>
                </a:solidFill>
              </a:rPr>
              <a:t>•</a:t>
            </a:r>
            <a:r>
              <a:rPr lang="it-IT" sz="2000" dirty="0" smtClean="0">
                <a:solidFill>
                  <a:srgbClr val="002060"/>
                </a:solidFill>
              </a:rPr>
              <a:t> con una ricaduta </a:t>
            </a:r>
            <a:r>
              <a:rPr lang="it-IT" sz="2000" dirty="0">
                <a:solidFill>
                  <a:srgbClr val="002060"/>
                </a:solidFill>
              </a:rPr>
              <a:t>economica sul territorio piemontese. </a:t>
            </a:r>
            <a:endParaRPr lang="it-IT" dirty="0" smtClean="0">
              <a:solidFill>
                <a:srgbClr val="002060"/>
              </a:solidFill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8" t="-4687" r="518" b="4687"/>
          <a:stretch/>
        </p:blipFill>
        <p:spPr>
          <a:xfrm>
            <a:off x="8732730" y="3019834"/>
            <a:ext cx="3298237" cy="21855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CasellaDiTesto 17"/>
          <p:cNvSpPr txBox="1"/>
          <p:nvPr/>
        </p:nvSpPr>
        <p:spPr>
          <a:xfrm>
            <a:off x="182735" y="4919142"/>
            <a:ext cx="138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>
                <a:solidFill>
                  <a:srgbClr val="002060"/>
                </a:solidFill>
              </a:rPr>
              <a:t>Premialità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82" y="4023772"/>
            <a:ext cx="927347" cy="89537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312619" y="4354417"/>
            <a:ext cx="1779847" cy="70788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Contratto di</a:t>
            </a:r>
          </a:p>
          <a:p>
            <a:pPr algn="ctr"/>
            <a:r>
              <a:rPr lang="it-IT" sz="2000" b="1" dirty="0" smtClean="0">
                <a:solidFill>
                  <a:srgbClr val="002060"/>
                </a:solidFill>
              </a:rPr>
              <a:t>PRE-ACQUISTO</a:t>
            </a:r>
            <a:endParaRPr lang="en-GB" sz="2000" b="1" dirty="0"/>
          </a:p>
        </p:txBody>
      </p:sp>
      <p:sp>
        <p:nvSpPr>
          <p:cNvPr id="11" name="Rettangolo 10"/>
          <p:cNvSpPr/>
          <p:nvPr/>
        </p:nvSpPr>
        <p:spPr>
          <a:xfrm>
            <a:off x="6748388" y="4354416"/>
            <a:ext cx="1929182" cy="70788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sz="2000" dirty="0">
                <a:solidFill>
                  <a:srgbClr val="002060"/>
                </a:solidFill>
              </a:rPr>
              <a:t>Accordo di</a:t>
            </a:r>
          </a:p>
          <a:p>
            <a:pPr algn="ctr"/>
            <a:r>
              <a:rPr lang="it-IT" sz="2000" b="1" dirty="0">
                <a:solidFill>
                  <a:srgbClr val="002060"/>
                </a:solidFill>
              </a:rPr>
              <a:t>COPRODUZIONE</a:t>
            </a:r>
            <a:endParaRPr lang="en-GB" sz="2000" b="1" dirty="0">
              <a:solidFill>
                <a:srgbClr val="00206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696170" y="5425910"/>
            <a:ext cx="2399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u="dbl" dirty="0" smtClean="0">
                <a:solidFill>
                  <a:srgbClr val="002060"/>
                </a:solidFill>
              </a:rPr>
              <a:t>BOZZA ACCORDO</a:t>
            </a:r>
            <a:endParaRPr lang="en-GB" sz="2400" u="dbl" dirty="0"/>
          </a:p>
        </p:txBody>
      </p:sp>
      <p:cxnSp>
        <p:nvCxnSpPr>
          <p:cNvPr id="8" name="Connettore 4 7"/>
          <p:cNvCxnSpPr>
            <a:stCxn id="4" idx="2"/>
            <a:endCxn id="6" idx="1"/>
          </p:cNvCxnSpPr>
          <p:nvPr/>
        </p:nvCxnSpPr>
        <p:spPr>
          <a:xfrm rot="16200000" flipH="1">
            <a:off x="4152136" y="5112709"/>
            <a:ext cx="594440" cy="49362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4 12"/>
          <p:cNvCxnSpPr>
            <a:stCxn id="11" idx="2"/>
            <a:endCxn id="6" idx="3"/>
          </p:cNvCxnSpPr>
          <p:nvPr/>
        </p:nvCxnSpPr>
        <p:spPr>
          <a:xfrm rot="5400000">
            <a:off x="7107331" y="5051094"/>
            <a:ext cx="594441" cy="61685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5491207" y="4542647"/>
            <a:ext cx="864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oppure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36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1825" y="22109"/>
            <a:ext cx="3709116" cy="1587657"/>
          </a:xfrm>
        </p:spPr>
        <p:txBody>
          <a:bodyPr/>
          <a:lstStyle/>
          <a:p>
            <a:r>
              <a:rPr lang="it-IT" sz="3600" dirty="0" smtClean="0">
                <a:solidFill>
                  <a:srgbClr val="002060"/>
                </a:solidFill>
              </a:rPr>
              <a:t>Sostegno regionale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-68465" y="4224130"/>
            <a:ext cx="1589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2060"/>
                </a:solidFill>
              </a:rPr>
              <a:t>Garanzia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414728" y="1771207"/>
            <a:ext cx="10502452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ts val="600"/>
              </a:spcBef>
            </a:pPr>
            <a:r>
              <a:rPr lang="it-IT" sz="3200" b="1" dirty="0" smtClean="0">
                <a:solidFill>
                  <a:srgbClr val="002060"/>
                </a:solidFill>
              </a:rPr>
              <a:t>Garanzia gratuita </a:t>
            </a:r>
          </a:p>
          <a:p>
            <a:pPr lvl="1">
              <a:spcBef>
                <a:spcPts val="600"/>
              </a:spcBef>
            </a:pPr>
            <a:r>
              <a:rPr lang="it-IT" dirty="0" smtClean="0">
                <a:solidFill>
                  <a:srgbClr val="002060"/>
                </a:solidFill>
              </a:rPr>
              <a:t>a copertura del corretto adempimento, da parte dell’impresa, del contratto di co-produzione o pre-acquisto con un’emittente televisiva.</a:t>
            </a:r>
          </a:p>
          <a:p>
            <a:pPr lvl="1">
              <a:spcBef>
                <a:spcPts val="1800"/>
              </a:spcBef>
            </a:pPr>
            <a:r>
              <a:rPr lang="it-IT" u="sng" dirty="0" smtClean="0">
                <a:solidFill>
                  <a:srgbClr val="002060"/>
                </a:solidFill>
              </a:rPr>
              <a:t>Emittente</a:t>
            </a:r>
            <a:r>
              <a:rPr lang="it-IT" dirty="0" smtClean="0">
                <a:solidFill>
                  <a:srgbClr val="002060"/>
                </a:solidFill>
              </a:rPr>
              <a:t>: Banco di Credito P. </a:t>
            </a:r>
            <a:r>
              <a:rPr lang="it-IT" dirty="0" err="1" smtClean="0">
                <a:solidFill>
                  <a:srgbClr val="002060"/>
                </a:solidFill>
              </a:rPr>
              <a:t>Azzoaglio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S.p.A</a:t>
            </a:r>
            <a:r>
              <a:rPr lang="it-IT" dirty="0" smtClean="0">
                <a:solidFill>
                  <a:srgbClr val="002060"/>
                </a:solidFill>
              </a:rPr>
              <a:t>, selezionato mediante procedura pubblica</a:t>
            </a:r>
          </a:p>
          <a:p>
            <a:pPr lvl="1">
              <a:spcBef>
                <a:spcPts val="1800"/>
              </a:spcBef>
            </a:pPr>
            <a:r>
              <a:rPr lang="it-IT" sz="2400" b="1" u="sng" dirty="0" smtClean="0">
                <a:solidFill>
                  <a:srgbClr val="002060"/>
                </a:solidFill>
              </a:rPr>
              <a:t>Copertura massima:</a:t>
            </a:r>
            <a:r>
              <a:rPr lang="it-IT" sz="2400" b="1" dirty="0" smtClean="0">
                <a:solidFill>
                  <a:srgbClr val="002060"/>
                </a:solidFill>
              </a:rPr>
              <a:t> fino al 30% </a:t>
            </a:r>
          </a:p>
          <a:p>
            <a:pPr marL="742950" lvl="1" indent="-285750">
              <a:spcBef>
                <a:spcPts val="600"/>
              </a:spcBef>
              <a:buFontTx/>
              <a:buChar char="-"/>
            </a:pPr>
            <a:r>
              <a:rPr lang="it-IT" dirty="0" smtClean="0">
                <a:solidFill>
                  <a:srgbClr val="002060"/>
                </a:solidFill>
              </a:rPr>
              <a:t>dell’apporto (in caso di co-produzione) </a:t>
            </a:r>
          </a:p>
          <a:p>
            <a:pPr marL="742950" lvl="1" indent="-285750">
              <a:spcBef>
                <a:spcPts val="600"/>
              </a:spcBef>
              <a:buFontTx/>
              <a:buChar char="-"/>
            </a:pPr>
            <a:r>
              <a:rPr lang="it-IT" dirty="0" smtClean="0">
                <a:solidFill>
                  <a:srgbClr val="002060"/>
                </a:solidFill>
              </a:rPr>
              <a:t>del corrispettivo riconosciuto dall’emittente (in caso di pre-acquisto) </a:t>
            </a:r>
          </a:p>
          <a:p>
            <a:pPr lvl="1">
              <a:spcBef>
                <a:spcPts val="600"/>
              </a:spcBef>
            </a:pPr>
            <a:r>
              <a:rPr lang="it-IT" sz="2400" b="1" dirty="0" smtClean="0">
                <a:solidFill>
                  <a:srgbClr val="002060"/>
                </a:solidFill>
              </a:rPr>
              <a:t>fino a un massimo di 400.000 Euro. </a:t>
            </a:r>
          </a:p>
          <a:p>
            <a:pPr lvl="1">
              <a:spcBef>
                <a:spcPts val="1800"/>
              </a:spcBef>
            </a:pPr>
            <a:r>
              <a:rPr lang="it-IT" u="sng" dirty="0" smtClean="0">
                <a:solidFill>
                  <a:srgbClr val="002060"/>
                </a:solidFill>
              </a:rPr>
              <a:t>Durata:</a:t>
            </a:r>
            <a:r>
              <a:rPr lang="it-IT" dirty="0" smtClean="0">
                <a:solidFill>
                  <a:srgbClr val="002060"/>
                </a:solidFill>
              </a:rPr>
              <a:t> fino </a:t>
            </a:r>
            <a:r>
              <a:rPr lang="it-IT" dirty="0">
                <a:solidFill>
                  <a:srgbClr val="002060"/>
                </a:solidFill>
              </a:rPr>
              <a:t>al collaudo tecnico/artistico positivo </a:t>
            </a:r>
            <a:r>
              <a:rPr lang="it-IT" dirty="0" smtClean="0">
                <a:solidFill>
                  <a:srgbClr val="002060"/>
                </a:solidFill>
              </a:rPr>
              <a:t>da </a:t>
            </a:r>
            <a:r>
              <a:rPr lang="it-IT" dirty="0">
                <a:solidFill>
                  <a:srgbClr val="002060"/>
                </a:solidFill>
              </a:rPr>
              <a:t>parte dell’emittente televisiva. </a:t>
            </a:r>
            <a:r>
              <a:rPr lang="it-IT" b="1" dirty="0" smtClean="0">
                <a:solidFill>
                  <a:srgbClr val="002060"/>
                </a:solidFill>
              </a:rPr>
              <a:t>Massimo 36 mesi</a:t>
            </a:r>
            <a:r>
              <a:rPr lang="it-IT" dirty="0" smtClean="0">
                <a:solidFill>
                  <a:srgbClr val="002060"/>
                </a:solidFill>
              </a:rPr>
              <a:t>.</a:t>
            </a:r>
          </a:p>
          <a:p>
            <a:pPr lvl="1">
              <a:spcBef>
                <a:spcPts val="1200"/>
              </a:spcBef>
            </a:pPr>
            <a:r>
              <a:rPr lang="it-IT" dirty="0" smtClean="0">
                <a:solidFill>
                  <a:srgbClr val="002060"/>
                </a:solidFill>
              </a:rPr>
              <a:t> 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25" y="3106388"/>
            <a:ext cx="1262903" cy="1117742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108" y="3204798"/>
            <a:ext cx="3057993" cy="20386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6186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>
                <a:solidFill>
                  <a:srgbClr val="002060"/>
                </a:solidFill>
              </a:rPr>
              <a:t>Progetti particolari</a:t>
            </a:r>
            <a:endParaRPr lang="en-GB" sz="3600" dirty="0">
              <a:solidFill>
                <a:srgbClr val="002060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79" y="3119225"/>
            <a:ext cx="1004949" cy="73001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51242" y="3893803"/>
            <a:ext cx="138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2060"/>
                </a:solidFill>
              </a:rPr>
              <a:t>Interventi ammissibili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656083" y="2203545"/>
            <a:ext cx="7358149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400" dirty="0" smtClean="0">
                <a:solidFill>
                  <a:srgbClr val="002060"/>
                </a:solidFill>
              </a:rPr>
              <a:t>     I progetti di preacquisto/coproduzione che prevedono:</a:t>
            </a:r>
          </a:p>
          <a:p>
            <a:pPr lvl="1">
              <a:spcBef>
                <a:spcPts val="1800"/>
              </a:spcBef>
            </a:pPr>
            <a:r>
              <a:rPr lang="it-IT" sz="2400" dirty="0" smtClean="0">
                <a:solidFill>
                  <a:srgbClr val="002060"/>
                </a:solidFill>
              </a:rPr>
              <a:t>• realizzazione </a:t>
            </a:r>
            <a:r>
              <a:rPr lang="it-IT" sz="2400" dirty="0">
                <a:solidFill>
                  <a:srgbClr val="002060"/>
                </a:solidFill>
              </a:rPr>
              <a:t>di </a:t>
            </a:r>
            <a:r>
              <a:rPr lang="it-IT" sz="2400" b="1" u="sng" dirty="0">
                <a:solidFill>
                  <a:srgbClr val="002060"/>
                </a:solidFill>
              </a:rPr>
              <a:t>incremento occupazionale </a:t>
            </a:r>
            <a:r>
              <a:rPr lang="it-IT" sz="2400" dirty="0">
                <a:solidFill>
                  <a:srgbClr val="002060"/>
                </a:solidFill>
              </a:rPr>
              <a:t>sul territorio </a:t>
            </a:r>
            <a:r>
              <a:rPr lang="it-IT" sz="2400" dirty="0" smtClean="0">
                <a:solidFill>
                  <a:srgbClr val="002060"/>
                </a:solidFill>
              </a:rPr>
              <a:t>piemontese</a:t>
            </a:r>
          </a:p>
          <a:p>
            <a:pPr lvl="1">
              <a:spcBef>
                <a:spcPts val="1800"/>
              </a:spcBef>
            </a:pPr>
            <a:r>
              <a:rPr lang="it-IT" sz="2400" dirty="0">
                <a:solidFill>
                  <a:srgbClr val="002060"/>
                </a:solidFill>
              </a:rPr>
              <a:t>    e/o </a:t>
            </a:r>
          </a:p>
          <a:p>
            <a:pPr lvl="1">
              <a:spcBef>
                <a:spcPts val="1800"/>
              </a:spcBef>
            </a:pPr>
            <a:r>
              <a:rPr lang="it-IT" sz="2400" dirty="0" smtClean="0">
                <a:solidFill>
                  <a:srgbClr val="002060"/>
                </a:solidFill>
              </a:rPr>
              <a:t>• </a:t>
            </a:r>
            <a:r>
              <a:rPr lang="it-IT" sz="2400" b="1" u="sng" dirty="0" smtClean="0">
                <a:solidFill>
                  <a:srgbClr val="002060"/>
                </a:solidFill>
              </a:rPr>
              <a:t>investimenti</a:t>
            </a:r>
            <a:r>
              <a:rPr lang="it-IT" sz="2400" dirty="0" smtClean="0">
                <a:solidFill>
                  <a:srgbClr val="002060"/>
                </a:solidFill>
              </a:rPr>
              <a:t> connessi alla realizzazione dei prodotti e/o all’operatività aziendale</a:t>
            </a:r>
            <a:r>
              <a:rPr lang="it-IT" dirty="0" smtClean="0">
                <a:solidFill>
                  <a:srgbClr val="002060"/>
                </a:solidFill>
              </a:rPr>
              <a:t>. 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974445" y="5204366"/>
            <a:ext cx="5523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>
                <a:solidFill>
                  <a:srgbClr val="002060"/>
                </a:solidFill>
              </a:rPr>
              <a:t>possono richiedere un sostegno aggiuntivo</a:t>
            </a:r>
            <a:endParaRPr lang="en-GB" sz="2400" dirty="0">
              <a:solidFill>
                <a:srgbClr val="00206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93" y="2517406"/>
            <a:ext cx="3513609" cy="23046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7019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578" y="159303"/>
            <a:ext cx="3709116" cy="1587657"/>
          </a:xfrm>
        </p:spPr>
        <p:txBody>
          <a:bodyPr/>
          <a:lstStyle/>
          <a:p>
            <a:r>
              <a:rPr lang="it-IT" sz="3600" dirty="0" smtClean="0">
                <a:solidFill>
                  <a:srgbClr val="002060"/>
                </a:solidFill>
              </a:rPr>
              <a:t>Incremento occupazionale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3979646"/>
            <a:ext cx="1589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2060"/>
                </a:solidFill>
              </a:rPr>
              <a:t>‘’occupazione’’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930902" y="1978125"/>
            <a:ext cx="103917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002060"/>
                </a:solidFill>
              </a:rPr>
              <a:t>Per </a:t>
            </a:r>
            <a:r>
              <a:rPr lang="it-IT" sz="2400" b="1" dirty="0">
                <a:solidFill>
                  <a:srgbClr val="002060"/>
                </a:solidFill>
              </a:rPr>
              <a:t>“incremento occupazionale” </a:t>
            </a:r>
            <a:r>
              <a:rPr lang="it-IT" dirty="0">
                <a:solidFill>
                  <a:srgbClr val="002060"/>
                </a:solidFill>
              </a:rPr>
              <a:t>si </a:t>
            </a:r>
            <a:r>
              <a:rPr lang="it-IT" dirty="0" smtClean="0">
                <a:solidFill>
                  <a:srgbClr val="002060"/>
                </a:solidFill>
              </a:rPr>
              <a:t>intende la differenza tra i valori di occupati (anche part-time) :</a:t>
            </a:r>
            <a:endParaRPr lang="en-GB" dirty="0" smtClean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25" y="3038621"/>
            <a:ext cx="1265903" cy="94102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447177" y="2591188"/>
            <a:ext cx="5047906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600" dirty="0" smtClean="0">
                <a:solidFill>
                  <a:srgbClr val="002060"/>
                </a:solidFill>
              </a:rPr>
              <a:t>Libro Unico Lavoro alla data di </a:t>
            </a:r>
            <a:r>
              <a:rPr lang="it-IT" sz="1600" b="1" dirty="0" smtClean="0">
                <a:solidFill>
                  <a:srgbClr val="002060"/>
                </a:solidFill>
              </a:rPr>
              <a:t>conclusione del progetto </a:t>
            </a:r>
          </a:p>
          <a:p>
            <a:pPr algn="ctr"/>
            <a:r>
              <a:rPr lang="it-IT" sz="1600" dirty="0" smtClean="0">
                <a:solidFill>
                  <a:srgbClr val="002060"/>
                </a:solidFill>
              </a:rPr>
              <a:t>(data positivo collaudo tecnico/artistico) </a:t>
            </a:r>
            <a:endParaRPr lang="en-GB" sz="1600" dirty="0">
              <a:solidFill>
                <a:srgbClr val="00206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447177" y="3395289"/>
            <a:ext cx="5047906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600" dirty="0" smtClean="0">
                <a:solidFill>
                  <a:srgbClr val="002060"/>
                </a:solidFill>
              </a:rPr>
              <a:t>Libro Unico Lavoro alla data di </a:t>
            </a:r>
            <a:r>
              <a:rPr lang="it-IT" sz="1600" b="1" dirty="0" smtClean="0">
                <a:solidFill>
                  <a:srgbClr val="002060"/>
                </a:solidFill>
              </a:rPr>
              <a:t>presentazione domanda</a:t>
            </a:r>
            <a:r>
              <a:rPr lang="it-IT" sz="16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it-IT" sz="1600" dirty="0">
                <a:solidFill>
                  <a:srgbClr val="002060"/>
                </a:solidFill>
              </a:rPr>
              <a:t>(anche a seguito di </a:t>
            </a:r>
            <a:r>
              <a:rPr lang="it-IT" sz="1600" dirty="0" smtClean="0">
                <a:solidFill>
                  <a:srgbClr val="002060"/>
                </a:solidFill>
              </a:rPr>
              <a:t>stabilizzazione</a:t>
            </a:r>
            <a:r>
              <a:rPr lang="it-IT" sz="1600" dirty="0">
                <a:solidFill>
                  <a:srgbClr val="002060"/>
                </a:solidFill>
              </a:rPr>
              <a:t>) </a:t>
            </a:r>
            <a:endParaRPr lang="en-GB" sz="1200" dirty="0">
              <a:solidFill>
                <a:srgbClr val="00206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930902" y="5054893"/>
            <a:ext cx="101086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• </a:t>
            </a:r>
            <a:r>
              <a:rPr lang="it-IT" dirty="0" smtClean="0">
                <a:solidFill>
                  <a:srgbClr val="002060"/>
                </a:solidFill>
              </a:rPr>
              <a:t>L’incremento deve essere mantenuto per almeno 12 mesi dalla data di conclusione del progetto</a:t>
            </a:r>
          </a:p>
          <a:p>
            <a:r>
              <a:rPr lang="it-IT" dirty="0">
                <a:solidFill>
                  <a:srgbClr val="002060"/>
                </a:solidFill>
              </a:rPr>
              <a:t>• </a:t>
            </a:r>
            <a:r>
              <a:rPr lang="it-IT" dirty="0" smtClean="0">
                <a:solidFill>
                  <a:srgbClr val="002060"/>
                </a:solidFill>
              </a:rPr>
              <a:t> Ai fini del calcolo non vengono considerati i coadiuvanti, i contratti a progetto e figure assimilate </a:t>
            </a:r>
          </a:p>
        </p:txBody>
      </p:sp>
      <p:sp>
        <p:nvSpPr>
          <p:cNvPr id="8" name="Meno 7"/>
          <p:cNvSpPr/>
          <p:nvPr/>
        </p:nvSpPr>
        <p:spPr>
          <a:xfrm>
            <a:off x="7617462" y="2725557"/>
            <a:ext cx="787791" cy="375215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1" name="Uguale 10"/>
          <p:cNvSpPr/>
          <p:nvPr/>
        </p:nvSpPr>
        <p:spPr>
          <a:xfrm>
            <a:off x="7657581" y="3449147"/>
            <a:ext cx="745588" cy="436694"/>
          </a:xfrm>
          <a:prstGeom prst="mathEqual">
            <a:avLst>
              <a:gd name="adj1" fmla="val 17077"/>
              <a:gd name="adj2" fmla="val 11760"/>
            </a:avLst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447177" y="4468970"/>
            <a:ext cx="504790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2060"/>
                </a:solidFill>
              </a:rPr>
              <a:t>INCREMENTO OCCUPAZIONALE</a:t>
            </a:r>
            <a:endParaRPr lang="en-GB" sz="900" b="1" dirty="0">
              <a:solidFill>
                <a:srgbClr val="002060"/>
              </a:solidFill>
            </a:endParaRPr>
          </a:p>
        </p:txBody>
      </p:sp>
      <p:sp>
        <p:nvSpPr>
          <p:cNvPr id="16" name="Meno 15"/>
          <p:cNvSpPr/>
          <p:nvPr/>
        </p:nvSpPr>
        <p:spPr>
          <a:xfrm>
            <a:off x="1414728" y="3995477"/>
            <a:ext cx="6988441" cy="396956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444" y="2613431"/>
            <a:ext cx="2742732" cy="22390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7506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578" y="159303"/>
            <a:ext cx="3709116" cy="1587657"/>
          </a:xfrm>
        </p:spPr>
        <p:txBody>
          <a:bodyPr/>
          <a:lstStyle/>
          <a:p>
            <a:r>
              <a:rPr lang="it-IT" sz="3600" dirty="0" smtClean="0">
                <a:solidFill>
                  <a:srgbClr val="002060"/>
                </a:solidFill>
              </a:rPr>
              <a:t>Progetto di investimento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3979646"/>
            <a:ext cx="1589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2060"/>
                </a:solidFill>
              </a:rPr>
              <a:t>‘’investimenti’’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25" y="3038621"/>
            <a:ext cx="1265903" cy="941025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1414728" y="1925310"/>
            <a:ext cx="10777272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</a:pPr>
            <a:r>
              <a:rPr lang="it-IT" sz="2400" b="1" dirty="0" smtClean="0">
                <a:solidFill>
                  <a:srgbClr val="002060"/>
                </a:solidFill>
              </a:rPr>
              <a:t>Per ‘’progetti di investimento’’ </a:t>
            </a:r>
            <a:r>
              <a:rPr lang="it-IT" dirty="0" smtClean="0">
                <a:solidFill>
                  <a:srgbClr val="002060"/>
                </a:solidFill>
              </a:rPr>
              <a:t>si intende le spese affrontate per la realizzazione dei prodotti e/o per l’operatività aziendale, da sostenere </a:t>
            </a:r>
            <a:r>
              <a:rPr lang="it-IT" b="1" dirty="0" smtClean="0">
                <a:solidFill>
                  <a:srgbClr val="002060"/>
                </a:solidFill>
              </a:rPr>
              <a:t>entro la conclusione </a:t>
            </a:r>
            <a:r>
              <a:rPr lang="it-IT" dirty="0" smtClean="0">
                <a:solidFill>
                  <a:srgbClr val="002060"/>
                </a:solidFill>
              </a:rPr>
              <a:t>del progetto: </a:t>
            </a:r>
          </a:p>
          <a:p>
            <a:pPr marL="1257300" lvl="2" indent="-342900">
              <a:spcBef>
                <a:spcPts val="600"/>
              </a:spcBef>
              <a:buAutoNum type="alphaLcParenR"/>
            </a:pPr>
            <a:r>
              <a:rPr lang="it-IT" dirty="0" smtClean="0">
                <a:solidFill>
                  <a:srgbClr val="002060"/>
                </a:solidFill>
              </a:rPr>
              <a:t>investimenti materiali e immateriali; </a:t>
            </a:r>
          </a:p>
          <a:p>
            <a:pPr marL="1257300" lvl="2" indent="-342900">
              <a:spcBef>
                <a:spcPts val="600"/>
              </a:spcBef>
              <a:buAutoNum type="alphaLcParenR"/>
            </a:pPr>
            <a:r>
              <a:rPr lang="it-IT" dirty="0" smtClean="0">
                <a:solidFill>
                  <a:srgbClr val="002060"/>
                </a:solidFill>
              </a:rPr>
              <a:t>locazione di immobili per l’attività d’impresa; </a:t>
            </a:r>
          </a:p>
          <a:p>
            <a:pPr marL="1257300" lvl="2" indent="-342900">
              <a:spcBef>
                <a:spcPts val="600"/>
              </a:spcBef>
              <a:buAutoNum type="alphaLcParenR"/>
            </a:pPr>
            <a:r>
              <a:rPr lang="it-IT" dirty="0" smtClean="0">
                <a:solidFill>
                  <a:srgbClr val="002060"/>
                </a:solidFill>
              </a:rPr>
              <a:t>spese per servizi; </a:t>
            </a:r>
          </a:p>
          <a:p>
            <a:pPr marL="1257300" lvl="2" indent="-342900">
              <a:spcBef>
                <a:spcPts val="600"/>
              </a:spcBef>
              <a:buAutoNum type="alphaLcParenR"/>
            </a:pPr>
            <a:r>
              <a:rPr lang="it-IT" dirty="0" smtClean="0">
                <a:solidFill>
                  <a:srgbClr val="002060"/>
                </a:solidFill>
              </a:rPr>
              <a:t>spese generali; </a:t>
            </a:r>
          </a:p>
          <a:p>
            <a:pPr marL="1257300" lvl="2" indent="-342900">
              <a:spcBef>
                <a:spcPts val="600"/>
              </a:spcBef>
              <a:buAutoNum type="alphaLcParenR"/>
            </a:pPr>
            <a:r>
              <a:rPr lang="it-IT" dirty="0" smtClean="0">
                <a:solidFill>
                  <a:srgbClr val="002060"/>
                </a:solidFill>
              </a:rPr>
              <a:t>spese per il personale. </a:t>
            </a:r>
          </a:p>
          <a:p>
            <a:pPr lvl="1">
              <a:spcBef>
                <a:spcPts val="1800"/>
              </a:spcBef>
            </a:pPr>
            <a:r>
              <a:rPr lang="it-IT" sz="1600" dirty="0" smtClean="0">
                <a:solidFill>
                  <a:srgbClr val="002060"/>
                </a:solidFill>
              </a:rPr>
              <a:t>• Le voci c) e d), anche cumulate, </a:t>
            </a:r>
            <a:r>
              <a:rPr lang="it-IT" sz="1600" dirty="0" err="1" smtClean="0">
                <a:solidFill>
                  <a:srgbClr val="002060"/>
                </a:solidFill>
              </a:rPr>
              <a:t>max</a:t>
            </a:r>
            <a:r>
              <a:rPr lang="it-IT" sz="1600" dirty="0" smtClean="0">
                <a:solidFill>
                  <a:srgbClr val="002060"/>
                </a:solidFill>
              </a:rPr>
              <a:t> 20% dei costi totali ammissibili al contributo. </a:t>
            </a:r>
          </a:p>
          <a:p>
            <a:pPr lvl="1">
              <a:spcBef>
                <a:spcPts val="600"/>
              </a:spcBef>
            </a:pPr>
            <a:r>
              <a:rPr lang="it-IT" sz="1600" dirty="0" smtClean="0">
                <a:solidFill>
                  <a:srgbClr val="002060"/>
                </a:solidFill>
              </a:rPr>
              <a:t>• Spese coerenti e funzionali alle caratteristiche, esigenze e attività d’impresa, congrue ed equilibrate tra voci di spesa. </a:t>
            </a:r>
          </a:p>
          <a:p>
            <a:pPr lvl="1">
              <a:spcBef>
                <a:spcPts val="600"/>
              </a:spcBef>
            </a:pPr>
            <a:r>
              <a:rPr lang="it-IT" sz="1600" dirty="0" smtClean="0">
                <a:solidFill>
                  <a:srgbClr val="002060"/>
                </a:solidFill>
              </a:rPr>
              <a:t>• Spese sostenute DOPO la presentazione della domanda, eccetto neocostituite (6 mesi), fino al 30% del totale. </a:t>
            </a:r>
          </a:p>
          <a:p>
            <a:pPr lvl="1">
              <a:spcBef>
                <a:spcPts val="600"/>
              </a:spcBef>
            </a:pPr>
            <a:r>
              <a:rPr lang="it-IT" sz="1600" dirty="0" smtClean="0">
                <a:solidFill>
                  <a:srgbClr val="002060"/>
                </a:solidFill>
              </a:rPr>
              <a:t>• Beni nuovi, in leasing o usati (purché ne sia dimostrato il valore di mercato (rivenditore autorizzato, perizia).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048" y="2578308"/>
            <a:ext cx="3312697" cy="21286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2098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0" y="3957978"/>
            <a:ext cx="1589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2060"/>
                </a:solidFill>
              </a:rPr>
              <a:t>Contributo a fondo perduto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414728" y="1979098"/>
            <a:ext cx="8966401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ts val="600"/>
              </a:spcBef>
            </a:pPr>
            <a:r>
              <a:rPr lang="it-IT" sz="2800" b="1" dirty="0" smtClean="0">
                <a:solidFill>
                  <a:srgbClr val="002060"/>
                </a:solidFill>
              </a:rPr>
              <a:t>Contributo </a:t>
            </a:r>
            <a:r>
              <a:rPr lang="it-IT" sz="2800" b="1" dirty="0">
                <a:solidFill>
                  <a:srgbClr val="002060"/>
                </a:solidFill>
              </a:rPr>
              <a:t>a fondo </a:t>
            </a:r>
            <a:r>
              <a:rPr lang="it-IT" sz="2800" b="1" dirty="0" smtClean="0">
                <a:solidFill>
                  <a:srgbClr val="002060"/>
                </a:solidFill>
              </a:rPr>
              <a:t>perduto</a:t>
            </a:r>
            <a:r>
              <a:rPr lang="it-IT" sz="2000" dirty="0" smtClean="0">
                <a:solidFill>
                  <a:srgbClr val="002060"/>
                </a:solidFill>
              </a:rPr>
              <a:t> </a:t>
            </a:r>
          </a:p>
          <a:p>
            <a:pPr lvl="1">
              <a:spcBef>
                <a:spcPts val="600"/>
              </a:spcBef>
            </a:pPr>
            <a:r>
              <a:rPr lang="it-IT" dirty="0">
                <a:solidFill>
                  <a:srgbClr val="002060"/>
                </a:solidFill>
              </a:rPr>
              <a:t>a</a:t>
            </a:r>
            <a:r>
              <a:rPr lang="it-IT" dirty="0" smtClean="0">
                <a:solidFill>
                  <a:srgbClr val="002060"/>
                </a:solidFill>
              </a:rPr>
              <a:t> corredo dell’intervento a Garanzia</a:t>
            </a:r>
          </a:p>
          <a:p>
            <a:pPr lvl="1">
              <a:spcBef>
                <a:spcPts val="600"/>
              </a:spcBef>
            </a:pPr>
            <a:endParaRPr lang="it-IT" u="sng" dirty="0" smtClean="0">
              <a:solidFill>
                <a:srgbClr val="002060"/>
              </a:solidFill>
            </a:endParaRPr>
          </a:p>
          <a:p>
            <a:pPr lvl="1">
              <a:spcBef>
                <a:spcPts val="600"/>
              </a:spcBef>
            </a:pPr>
            <a:r>
              <a:rPr lang="it-IT" u="sng" dirty="0" smtClean="0">
                <a:solidFill>
                  <a:srgbClr val="002060"/>
                </a:solidFill>
              </a:rPr>
              <a:t>Intensità</a:t>
            </a:r>
            <a:r>
              <a:rPr lang="it-IT" dirty="0" smtClean="0">
                <a:solidFill>
                  <a:srgbClr val="002060"/>
                </a:solidFill>
              </a:rPr>
              <a:t>: fino al </a:t>
            </a:r>
            <a:r>
              <a:rPr lang="it-IT" b="1" dirty="0" smtClean="0">
                <a:solidFill>
                  <a:srgbClr val="002060"/>
                </a:solidFill>
              </a:rPr>
              <a:t>20% dell’importo concesso per la garanzia</a:t>
            </a:r>
            <a:r>
              <a:rPr lang="it-IT" dirty="0" smtClean="0">
                <a:solidFill>
                  <a:srgbClr val="002060"/>
                </a:solidFill>
              </a:rPr>
              <a:t>, così calcolato:</a:t>
            </a:r>
          </a:p>
          <a:p>
            <a:pPr marL="742950" lvl="1" indent="-28575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it-IT" i="1" dirty="0" smtClean="0">
                <a:solidFill>
                  <a:srgbClr val="002060"/>
                </a:solidFill>
              </a:rPr>
              <a:t>incremento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i="1" dirty="0" smtClean="0">
                <a:solidFill>
                  <a:srgbClr val="002060"/>
                </a:solidFill>
              </a:rPr>
              <a:t>occupazionale</a:t>
            </a:r>
            <a:r>
              <a:rPr lang="it-IT" dirty="0" smtClean="0">
                <a:solidFill>
                  <a:srgbClr val="002060"/>
                </a:solidFill>
              </a:rPr>
              <a:t>, </a:t>
            </a:r>
            <a:r>
              <a:rPr lang="it-IT" b="1" dirty="0" smtClean="0">
                <a:solidFill>
                  <a:srgbClr val="002060"/>
                </a:solidFill>
              </a:rPr>
              <a:t>5.000 Euro </a:t>
            </a:r>
            <a:r>
              <a:rPr lang="it-IT" dirty="0" smtClean="0">
                <a:solidFill>
                  <a:srgbClr val="002060"/>
                </a:solidFill>
              </a:rPr>
              <a:t>per ogni nuovo occupato</a:t>
            </a:r>
          </a:p>
          <a:p>
            <a:pPr marL="0" lvl="2" indent="792000"/>
            <a:r>
              <a:rPr lang="it-IT" dirty="0" smtClean="0">
                <a:solidFill>
                  <a:srgbClr val="002060"/>
                </a:solidFill>
              </a:rPr>
              <a:t>nel limite del 10% dell’importo concesso per la fideiussione; </a:t>
            </a:r>
          </a:p>
          <a:p>
            <a:pPr marL="742950" lvl="1" indent="-28575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it-IT" i="1" dirty="0" smtClean="0">
                <a:solidFill>
                  <a:srgbClr val="002060"/>
                </a:solidFill>
              </a:rPr>
              <a:t>progetti di investimento</a:t>
            </a:r>
            <a:r>
              <a:rPr lang="it-IT" dirty="0" smtClean="0">
                <a:solidFill>
                  <a:srgbClr val="002060"/>
                </a:solidFill>
              </a:rPr>
              <a:t>, </a:t>
            </a:r>
            <a:r>
              <a:rPr lang="it-IT" b="1" dirty="0" smtClean="0">
                <a:solidFill>
                  <a:srgbClr val="002060"/>
                </a:solidFill>
              </a:rPr>
              <a:t>50% dei costi </a:t>
            </a:r>
            <a:r>
              <a:rPr lang="it-IT" dirty="0" smtClean="0">
                <a:solidFill>
                  <a:srgbClr val="002060"/>
                </a:solidFill>
              </a:rPr>
              <a:t>sostenuti per gli investimenti ritenuti ammissibili. </a:t>
            </a:r>
          </a:p>
          <a:p>
            <a:pPr lvl="1">
              <a:spcBef>
                <a:spcPts val="1800"/>
              </a:spcBef>
            </a:pPr>
            <a:r>
              <a:rPr lang="it-IT" u="sng" dirty="0" smtClean="0">
                <a:solidFill>
                  <a:srgbClr val="002060"/>
                </a:solidFill>
              </a:rPr>
              <a:t>Erogazione</a:t>
            </a:r>
            <a:r>
              <a:rPr lang="it-IT" dirty="0" smtClean="0">
                <a:solidFill>
                  <a:srgbClr val="002060"/>
                </a:solidFill>
              </a:rPr>
              <a:t>: ad avvenuta approvazione della rendicontazione finale (previa verifica DURC)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45" y="2945343"/>
            <a:ext cx="1130383" cy="1012635"/>
          </a:xfrm>
          <a:prstGeom prst="rect">
            <a:avLst/>
          </a:prstGeom>
        </p:spPr>
      </p:pic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151825" y="22109"/>
            <a:ext cx="3709116" cy="1587657"/>
          </a:xfrm>
        </p:spPr>
        <p:txBody>
          <a:bodyPr/>
          <a:lstStyle/>
          <a:p>
            <a:r>
              <a:rPr lang="it-IT" sz="3600" dirty="0">
                <a:solidFill>
                  <a:srgbClr val="002060"/>
                </a:solidFill>
              </a:rPr>
              <a:t>Sostegno aggiuntivo</a:t>
            </a:r>
            <a:endParaRPr lang="en-GB" sz="3600" dirty="0">
              <a:solidFill>
                <a:srgbClr val="00206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233" y="2666541"/>
            <a:ext cx="3197791" cy="21182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659477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2207</TotalTime>
  <Words>830</Words>
  <Application>Microsoft Office PowerPoint</Application>
  <PresentationFormat>Widescreen</PresentationFormat>
  <Paragraphs>113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Wingdings</vt:lpstr>
      <vt:lpstr>Personalizza struttura</vt:lpstr>
      <vt:lpstr>1_Personalizza struttura</vt:lpstr>
      <vt:lpstr>Fondo   “GARANZIA CINEMA DI ANIMAZIONE”  DGR n. 35-8760 del 12/04/2019</vt:lpstr>
      <vt:lpstr>Finalità e risorse</vt:lpstr>
      <vt:lpstr>Beneficiari</vt:lpstr>
      <vt:lpstr>Interventi ammissibili</vt:lpstr>
      <vt:lpstr>Sostegno regionale</vt:lpstr>
      <vt:lpstr>Progetti particolari</vt:lpstr>
      <vt:lpstr>Incremento occupazionale</vt:lpstr>
      <vt:lpstr>Progetto di investimento</vt:lpstr>
      <vt:lpstr>Sostegno aggiuntivo</vt:lpstr>
      <vt:lpstr>Procedura di accesso</vt:lpstr>
      <vt:lpstr>Info e contatti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Gianfranco Di Salvo</dc:creator>
  <cp:lastModifiedBy>Gianfranco Di Salvo</cp:lastModifiedBy>
  <cp:revision>65</cp:revision>
  <dcterms:created xsi:type="dcterms:W3CDTF">2021-02-18T12:10:20Z</dcterms:created>
  <dcterms:modified xsi:type="dcterms:W3CDTF">2021-02-23T12:07:30Z</dcterms:modified>
</cp:coreProperties>
</file>