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  <p:sldMasterId id="2147484044" r:id="rId3"/>
  </p:sldMasterIdLst>
  <p:notesMasterIdLst>
    <p:notesMasterId r:id="rId17"/>
  </p:notesMasterIdLst>
  <p:sldIdLst>
    <p:sldId id="256" r:id="rId4"/>
    <p:sldId id="262" r:id="rId5"/>
    <p:sldId id="263" r:id="rId6"/>
    <p:sldId id="264" r:id="rId7"/>
    <p:sldId id="265" r:id="rId8"/>
    <p:sldId id="259" r:id="rId9"/>
    <p:sldId id="257" r:id="rId10"/>
    <p:sldId id="266" r:id="rId11"/>
    <p:sldId id="267" r:id="rId12"/>
    <p:sldId id="268" r:id="rId13"/>
    <p:sldId id="269" r:id="rId14"/>
    <p:sldId id="260" r:id="rId15"/>
    <p:sldId id="27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9999"/>
    <a:srgbClr val="0099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393AD5-BF68-40D7-BA07-3D293D777A0B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54416D68-4BD8-4198-BEC2-DE4DECC2368D}">
      <dgm:prSet phldrT="[Testo]" custT="1"/>
      <dgm:spPr/>
      <dgm:t>
        <a:bodyPr/>
        <a:lstStyle/>
        <a:p>
          <a:r>
            <a:rPr lang="it-IT" sz="1600" dirty="0" smtClean="0">
              <a:solidFill>
                <a:srgbClr val="002060"/>
              </a:solidFill>
            </a:rPr>
            <a:t>Carico burocratico-amministrativo troppo gravoso per le produzioni di piccola scala (es. certificazioni)</a:t>
          </a:r>
          <a:endParaRPr lang="it-IT" sz="1600" dirty="0">
            <a:solidFill>
              <a:srgbClr val="002060"/>
            </a:solidFill>
          </a:endParaRPr>
        </a:p>
      </dgm:t>
    </dgm:pt>
    <dgm:pt modelId="{1EFB1B18-3739-42F2-B38B-F67EE1897831}" type="parTrans" cxnId="{21A36869-5730-4249-AEAB-7868A5E22290}">
      <dgm:prSet/>
      <dgm:spPr/>
      <dgm:t>
        <a:bodyPr/>
        <a:lstStyle/>
        <a:p>
          <a:endParaRPr lang="it-IT"/>
        </a:p>
      </dgm:t>
    </dgm:pt>
    <dgm:pt modelId="{B57A7943-0017-4DF5-A717-52C2898BEA2F}" type="sibTrans" cxnId="{21A36869-5730-4249-AEAB-7868A5E22290}">
      <dgm:prSet/>
      <dgm:spPr/>
      <dgm:t>
        <a:bodyPr/>
        <a:lstStyle/>
        <a:p>
          <a:endParaRPr lang="it-IT"/>
        </a:p>
      </dgm:t>
    </dgm:pt>
    <dgm:pt modelId="{15384E5D-F4FD-4502-9DB9-5045C94CAAE7}">
      <dgm:prSet phldrT="[Testo]"/>
      <dgm:spPr/>
      <dgm:t>
        <a:bodyPr/>
        <a:lstStyle/>
        <a:p>
          <a:r>
            <a:rPr lang="it-IT" b="0" dirty="0" smtClean="0">
              <a:solidFill>
                <a:srgbClr val="002060"/>
              </a:solidFill>
            </a:rPr>
            <a:t>Accesso a finanziamenti e al credito </a:t>
          </a:r>
          <a:endParaRPr lang="it-IT" b="0" dirty="0">
            <a:solidFill>
              <a:srgbClr val="002060"/>
            </a:solidFill>
          </a:endParaRPr>
        </a:p>
      </dgm:t>
    </dgm:pt>
    <dgm:pt modelId="{CAD9E729-C2AD-4EEA-98C2-1C9FD5AF66EE}" type="parTrans" cxnId="{CA49D9AC-B19C-43F6-9D1E-7AD2B35FF9C3}">
      <dgm:prSet/>
      <dgm:spPr/>
      <dgm:t>
        <a:bodyPr/>
        <a:lstStyle/>
        <a:p>
          <a:endParaRPr lang="it-IT"/>
        </a:p>
      </dgm:t>
    </dgm:pt>
    <dgm:pt modelId="{94965DF3-747A-4239-8FE5-1B3ED40CC933}" type="sibTrans" cxnId="{CA49D9AC-B19C-43F6-9D1E-7AD2B35FF9C3}">
      <dgm:prSet/>
      <dgm:spPr/>
      <dgm:t>
        <a:bodyPr/>
        <a:lstStyle/>
        <a:p>
          <a:endParaRPr lang="it-IT"/>
        </a:p>
      </dgm:t>
    </dgm:pt>
    <dgm:pt modelId="{73CE69CC-2169-42AB-84C1-ECDA87E38E2A}">
      <dgm:prSet phldrT="[Testo]" custT="1"/>
      <dgm:spPr/>
      <dgm:t>
        <a:bodyPr/>
        <a:lstStyle/>
        <a:p>
          <a:r>
            <a:rPr lang="it-IT" sz="1600" dirty="0" smtClean="0">
              <a:solidFill>
                <a:srgbClr val="002060"/>
              </a:solidFill>
            </a:rPr>
            <a:t>La logica industriale viene rintracciata nella spinta “all’espansione” anche per quelle realtà che, spesso proprio per i vincoli strutturali del contesto, non possono far leva sul raggiungimento di econome di scala </a:t>
          </a:r>
          <a:endParaRPr lang="it-IT" sz="1600" dirty="0">
            <a:solidFill>
              <a:srgbClr val="002060"/>
            </a:solidFill>
          </a:endParaRPr>
        </a:p>
      </dgm:t>
    </dgm:pt>
    <dgm:pt modelId="{051FF2FC-18E4-4E52-9E7A-E472BDA8A7FB}" type="parTrans" cxnId="{F450DE97-E12D-4900-8B34-2F6ED2BC736D}">
      <dgm:prSet/>
      <dgm:spPr/>
      <dgm:t>
        <a:bodyPr/>
        <a:lstStyle/>
        <a:p>
          <a:endParaRPr lang="it-IT"/>
        </a:p>
      </dgm:t>
    </dgm:pt>
    <dgm:pt modelId="{50E6BF8B-218C-4D3C-B7E3-7F0084E72836}" type="sibTrans" cxnId="{F450DE97-E12D-4900-8B34-2F6ED2BC736D}">
      <dgm:prSet/>
      <dgm:spPr/>
      <dgm:t>
        <a:bodyPr/>
        <a:lstStyle/>
        <a:p>
          <a:endParaRPr lang="it-IT"/>
        </a:p>
      </dgm:t>
    </dgm:pt>
    <dgm:pt modelId="{2DD8F52A-1F5D-4581-9086-87DE08B7B87E}">
      <dgm:prSet phldrT="[Testo]"/>
      <dgm:spPr/>
      <dgm:t>
        <a:bodyPr/>
        <a:lstStyle/>
        <a:p>
          <a:r>
            <a:rPr lang="it-IT" b="0" dirty="0" smtClean="0">
              <a:solidFill>
                <a:srgbClr val="002060"/>
              </a:solidFill>
            </a:rPr>
            <a:t>Accesso alla terra e alla casa</a:t>
          </a:r>
          <a:endParaRPr lang="it-IT" b="0" dirty="0">
            <a:solidFill>
              <a:srgbClr val="002060"/>
            </a:solidFill>
          </a:endParaRPr>
        </a:p>
      </dgm:t>
    </dgm:pt>
    <dgm:pt modelId="{6B8AA236-76E3-42BD-8593-57048601EE92}" type="parTrans" cxnId="{EEF98C38-C2A6-4436-B684-2B0F96016543}">
      <dgm:prSet/>
      <dgm:spPr/>
      <dgm:t>
        <a:bodyPr/>
        <a:lstStyle/>
        <a:p>
          <a:endParaRPr lang="it-IT"/>
        </a:p>
      </dgm:t>
    </dgm:pt>
    <dgm:pt modelId="{2D9C2354-51D9-45EA-93C8-634258D98BF6}" type="sibTrans" cxnId="{EEF98C38-C2A6-4436-B684-2B0F96016543}">
      <dgm:prSet/>
      <dgm:spPr/>
      <dgm:t>
        <a:bodyPr/>
        <a:lstStyle/>
        <a:p>
          <a:endParaRPr lang="it-IT"/>
        </a:p>
      </dgm:t>
    </dgm:pt>
    <dgm:pt modelId="{4953F809-F683-49EE-9818-A9DD61EA7899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Frammentazione fondiaria;</a:t>
          </a:r>
          <a:endParaRPr lang="it-IT" dirty="0">
            <a:solidFill>
              <a:srgbClr val="002060"/>
            </a:solidFill>
          </a:endParaRPr>
        </a:p>
      </dgm:t>
    </dgm:pt>
    <dgm:pt modelId="{B2DB7508-C629-4673-9A4C-9225BAF920C9}" type="parTrans" cxnId="{D5B22DD5-0A2A-47B3-8C45-F5037DB2AC19}">
      <dgm:prSet/>
      <dgm:spPr/>
      <dgm:t>
        <a:bodyPr/>
        <a:lstStyle/>
        <a:p>
          <a:endParaRPr lang="it-IT"/>
        </a:p>
      </dgm:t>
    </dgm:pt>
    <dgm:pt modelId="{1003E562-487F-4EFA-80D5-2798664ABB7E}" type="sibTrans" cxnId="{D5B22DD5-0A2A-47B3-8C45-F5037DB2AC19}">
      <dgm:prSet/>
      <dgm:spPr/>
      <dgm:t>
        <a:bodyPr/>
        <a:lstStyle/>
        <a:p>
          <a:endParaRPr lang="it-IT"/>
        </a:p>
      </dgm:t>
    </dgm:pt>
    <dgm:pt modelId="{741D4F1E-5BDE-4C9C-B394-DF69DF6ED929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Spirale burocratica</a:t>
          </a:r>
          <a:endParaRPr lang="it-IT" dirty="0">
            <a:solidFill>
              <a:srgbClr val="002060"/>
            </a:solidFill>
          </a:endParaRPr>
        </a:p>
      </dgm:t>
    </dgm:pt>
    <dgm:pt modelId="{E68B5F8C-7755-40E3-8720-2206271C30EC}" type="sibTrans" cxnId="{E6DB3C5D-A0FB-42E4-B603-A222CB57E20E}">
      <dgm:prSet/>
      <dgm:spPr/>
      <dgm:t>
        <a:bodyPr/>
        <a:lstStyle/>
        <a:p>
          <a:endParaRPr lang="it-IT"/>
        </a:p>
      </dgm:t>
    </dgm:pt>
    <dgm:pt modelId="{A0C5E07A-6DEE-465C-A82A-1F1486ADD456}" type="parTrans" cxnId="{E6DB3C5D-A0FB-42E4-B603-A222CB57E20E}">
      <dgm:prSet/>
      <dgm:spPr/>
      <dgm:t>
        <a:bodyPr/>
        <a:lstStyle/>
        <a:p>
          <a:endParaRPr lang="it-IT"/>
        </a:p>
      </dgm:t>
    </dgm:pt>
    <dgm:pt modelId="{FDD41E1A-3E60-4862-B8B1-8E43A1BA2B06}">
      <dgm:prSet phldrT="[Testo]" custT="1"/>
      <dgm:spPr/>
      <dgm:t>
        <a:bodyPr/>
        <a:lstStyle/>
        <a:p>
          <a:r>
            <a:rPr lang="it-IT" sz="1600" i="1" dirty="0" smtClean="0">
              <a:solidFill>
                <a:srgbClr val="002060"/>
              </a:solidFill>
            </a:rPr>
            <a:t>anacronismi legislativi (es. </a:t>
          </a:r>
          <a:r>
            <a:rPr lang="it-IT" sz="1600" dirty="0" smtClean="0">
              <a:solidFill>
                <a:srgbClr val="002060"/>
              </a:solidFill>
            </a:rPr>
            <a:t>restrizioni al pascolo caprino)</a:t>
          </a:r>
          <a:endParaRPr lang="it-IT" sz="1600" dirty="0">
            <a:solidFill>
              <a:srgbClr val="002060"/>
            </a:solidFill>
          </a:endParaRPr>
        </a:p>
      </dgm:t>
    </dgm:pt>
    <dgm:pt modelId="{C18FC6FE-604F-4238-94C0-BF87FD77CEFA}" type="parTrans" cxnId="{5204C095-89F7-48C8-ABAC-EBD4FEF2DF73}">
      <dgm:prSet/>
      <dgm:spPr/>
      <dgm:t>
        <a:bodyPr/>
        <a:lstStyle/>
        <a:p>
          <a:endParaRPr lang="it-IT"/>
        </a:p>
      </dgm:t>
    </dgm:pt>
    <dgm:pt modelId="{5B923753-63C7-416F-A30E-2E89A1D87D5A}" type="sibTrans" cxnId="{5204C095-89F7-48C8-ABAC-EBD4FEF2DF73}">
      <dgm:prSet/>
      <dgm:spPr/>
      <dgm:t>
        <a:bodyPr/>
        <a:lstStyle/>
        <a:p>
          <a:endParaRPr lang="it-IT"/>
        </a:p>
      </dgm:t>
    </dgm:pt>
    <dgm:pt modelId="{EFDC300B-1C7E-4A80-9697-4A241023659E}">
      <dgm:prSet phldrT="[Testo]"/>
      <dgm:spPr/>
      <dgm:t>
        <a:bodyPr/>
        <a:lstStyle/>
        <a:p>
          <a:endParaRPr lang="it-IT" dirty="0">
            <a:solidFill>
              <a:srgbClr val="002060"/>
            </a:solidFill>
          </a:endParaRPr>
        </a:p>
      </dgm:t>
    </dgm:pt>
    <dgm:pt modelId="{998C764C-CA2E-4133-BEE0-086BF004C2F8}" type="parTrans" cxnId="{7C11AF80-34DD-453D-878F-08D00DFA464A}">
      <dgm:prSet/>
      <dgm:spPr/>
      <dgm:t>
        <a:bodyPr/>
        <a:lstStyle/>
        <a:p>
          <a:endParaRPr lang="it-IT"/>
        </a:p>
      </dgm:t>
    </dgm:pt>
    <dgm:pt modelId="{FEB7CF54-D7B7-4259-BE1B-B7F4344C58FD}" type="sibTrans" cxnId="{7C11AF80-34DD-453D-878F-08D00DFA464A}">
      <dgm:prSet/>
      <dgm:spPr/>
      <dgm:t>
        <a:bodyPr/>
        <a:lstStyle/>
        <a:p>
          <a:endParaRPr lang="it-IT"/>
        </a:p>
      </dgm:t>
    </dgm:pt>
    <dgm:pt modelId="{788D8D7E-9C66-416C-BE70-BCEED5892648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Bisogno di spazi da rifunzionalizzare per attività economiche  </a:t>
          </a:r>
          <a:endParaRPr lang="it-IT" dirty="0">
            <a:solidFill>
              <a:srgbClr val="002060"/>
            </a:solidFill>
          </a:endParaRPr>
        </a:p>
      </dgm:t>
    </dgm:pt>
    <dgm:pt modelId="{82D3E2F0-1A05-4110-AC8E-EFAA72CAE200}" type="parTrans" cxnId="{18F4CC70-D00C-47FB-95B2-FDE438804353}">
      <dgm:prSet/>
      <dgm:spPr/>
      <dgm:t>
        <a:bodyPr/>
        <a:lstStyle/>
        <a:p>
          <a:endParaRPr lang="it-IT"/>
        </a:p>
      </dgm:t>
    </dgm:pt>
    <dgm:pt modelId="{09610F78-19D0-47DA-B03C-994D19C7466B}" type="sibTrans" cxnId="{18F4CC70-D00C-47FB-95B2-FDE438804353}">
      <dgm:prSet/>
      <dgm:spPr/>
      <dgm:t>
        <a:bodyPr/>
        <a:lstStyle/>
        <a:p>
          <a:endParaRPr lang="it-IT"/>
        </a:p>
      </dgm:t>
    </dgm:pt>
    <dgm:pt modelId="{1B967196-F7F2-42F6-8E9E-E30DB058DD4D}" type="pres">
      <dgm:prSet presAssocID="{D2393AD5-BF68-40D7-BA07-3D293D777A0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47A8F2A-904D-4924-A040-3A6FC38BB7A6}" type="pres">
      <dgm:prSet presAssocID="{741D4F1E-5BDE-4C9C-B394-DF69DF6ED929}" presName="circle1" presStyleLbl="node1" presStyleIdx="0" presStyleCnt="3"/>
      <dgm:spPr/>
    </dgm:pt>
    <dgm:pt modelId="{135C3D4F-E847-4267-B518-2F4256E32E5E}" type="pres">
      <dgm:prSet presAssocID="{741D4F1E-5BDE-4C9C-B394-DF69DF6ED929}" presName="space" presStyleCnt="0"/>
      <dgm:spPr/>
    </dgm:pt>
    <dgm:pt modelId="{E9EA2C23-7F92-440D-9D08-5AA876FE8DAC}" type="pres">
      <dgm:prSet presAssocID="{741D4F1E-5BDE-4C9C-B394-DF69DF6ED929}" presName="rect1" presStyleLbl="alignAcc1" presStyleIdx="0" presStyleCnt="3"/>
      <dgm:spPr/>
      <dgm:t>
        <a:bodyPr/>
        <a:lstStyle/>
        <a:p>
          <a:endParaRPr lang="it-IT"/>
        </a:p>
      </dgm:t>
    </dgm:pt>
    <dgm:pt modelId="{335BCC6B-F1D1-4FA2-8DC1-CF9F55753B29}" type="pres">
      <dgm:prSet presAssocID="{15384E5D-F4FD-4502-9DB9-5045C94CAAE7}" presName="vertSpace2" presStyleLbl="node1" presStyleIdx="0" presStyleCnt="3"/>
      <dgm:spPr/>
    </dgm:pt>
    <dgm:pt modelId="{C28119F9-A3BD-48F4-ACA0-C2220A455727}" type="pres">
      <dgm:prSet presAssocID="{15384E5D-F4FD-4502-9DB9-5045C94CAAE7}" presName="circle2" presStyleLbl="node1" presStyleIdx="1" presStyleCnt="3"/>
      <dgm:spPr/>
    </dgm:pt>
    <dgm:pt modelId="{4F8472CA-79DF-441C-9FD7-10A037683073}" type="pres">
      <dgm:prSet presAssocID="{15384E5D-F4FD-4502-9DB9-5045C94CAAE7}" presName="rect2" presStyleLbl="alignAcc1" presStyleIdx="1" presStyleCnt="3"/>
      <dgm:spPr/>
      <dgm:t>
        <a:bodyPr/>
        <a:lstStyle/>
        <a:p>
          <a:endParaRPr lang="it-IT"/>
        </a:p>
      </dgm:t>
    </dgm:pt>
    <dgm:pt modelId="{62B150A3-5914-42CA-8215-217B8F4BAE3C}" type="pres">
      <dgm:prSet presAssocID="{2DD8F52A-1F5D-4581-9086-87DE08B7B87E}" presName="vertSpace3" presStyleLbl="node1" presStyleIdx="1" presStyleCnt="3"/>
      <dgm:spPr/>
    </dgm:pt>
    <dgm:pt modelId="{BC21E86E-4F22-4AC4-B4B4-1374069267A9}" type="pres">
      <dgm:prSet presAssocID="{2DD8F52A-1F5D-4581-9086-87DE08B7B87E}" presName="circle3" presStyleLbl="node1" presStyleIdx="2" presStyleCnt="3"/>
      <dgm:spPr/>
    </dgm:pt>
    <dgm:pt modelId="{BD382526-1602-4CC5-9169-15DCF355AA26}" type="pres">
      <dgm:prSet presAssocID="{2DD8F52A-1F5D-4581-9086-87DE08B7B87E}" presName="rect3" presStyleLbl="alignAcc1" presStyleIdx="2" presStyleCnt="3"/>
      <dgm:spPr/>
      <dgm:t>
        <a:bodyPr/>
        <a:lstStyle/>
        <a:p>
          <a:endParaRPr lang="it-IT"/>
        </a:p>
      </dgm:t>
    </dgm:pt>
    <dgm:pt modelId="{3A8353CB-E11D-4FFF-BE24-E99CDE321E24}" type="pres">
      <dgm:prSet presAssocID="{741D4F1E-5BDE-4C9C-B394-DF69DF6ED92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76564B-CA7F-4A1A-A92C-B10C155DE868}" type="pres">
      <dgm:prSet presAssocID="{741D4F1E-5BDE-4C9C-B394-DF69DF6ED929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25FACFE-6FF6-4CDA-A9E7-F22BF4DAEE74}" type="pres">
      <dgm:prSet presAssocID="{15384E5D-F4FD-4502-9DB9-5045C94CAAE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A6F9B33-8751-4683-97AC-3B41F85287FC}" type="pres">
      <dgm:prSet presAssocID="{15384E5D-F4FD-4502-9DB9-5045C94CAAE7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691E0D-5375-46EB-90B9-624CDA359AD3}" type="pres">
      <dgm:prSet presAssocID="{2DD8F52A-1F5D-4581-9086-87DE08B7B87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49B3FF9-1D4E-43B2-81B8-0B7B7FF9FED2}" type="pres">
      <dgm:prSet presAssocID="{2DD8F52A-1F5D-4581-9086-87DE08B7B87E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A9FE251-0F7C-4FAC-9F9D-E9325F14ED62}" type="presOf" srcId="{73CE69CC-2169-42AB-84C1-ECDA87E38E2A}" destId="{EA6F9B33-8751-4683-97AC-3B41F85287FC}" srcOrd="0" destOrd="0" presId="urn:microsoft.com/office/officeart/2005/8/layout/target3"/>
    <dgm:cxn modelId="{41F09E3B-9555-4415-8B65-9A23BB56B3FF}" type="presOf" srcId="{741D4F1E-5BDE-4C9C-B394-DF69DF6ED929}" destId="{3A8353CB-E11D-4FFF-BE24-E99CDE321E24}" srcOrd="1" destOrd="0" presId="urn:microsoft.com/office/officeart/2005/8/layout/target3"/>
    <dgm:cxn modelId="{76BEC67F-420E-45AD-B633-49E8EEE5FAC5}" type="presOf" srcId="{54416D68-4BD8-4198-BEC2-DE4DECC2368D}" destId="{0576564B-CA7F-4A1A-A92C-B10C155DE868}" srcOrd="0" destOrd="0" presId="urn:microsoft.com/office/officeart/2005/8/layout/target3"/>
    <dgm:cxn modelId="{7C11AF80-34DD-453D-878F-08D00DFA464A}" srcId="{2DD8F52A-1F5D-4581-9086-87DE08B7B87E}" destId="{EFDC300B-1C7E-4A80-9697-4A241023659E}" srcOrd="2" destOrd="0" parTransId="{998C764C-CA2E-4133-BEE0-086BF004C2F8}" sibTransId="{FEB7CF54-D7B7-4259-BE1B-B7F4344C58FD}"/>
    <dgm:cxn modelId="{AC2F0F25-B64B-4F61-BD29-761CD127BE7D}" type="presOf" srcId="{741D4F1E-5BDE-4C9C-B394-DF69DF6ED929}" destId="{E9EA2C23-7F92-440D-9D08-5AA876FE8DAC}" srcOrd="0" destOrd="0" presId="urn:microsoft.com/office/officeart/2005/8/layout/target3"/>
    <dgm:cxn modelId="{7A57AA3D-0399-463D-9497-85CB89E5310D}" type="presOf" srcId="{15384E5D-F4FD-4502-9DB9-5045C94CAAE7}" destId="{4F8472CA-79DF-441C-9FD7-10A037683073}" srcOrd="0" destOrd="0" presId="urn:microsoft.com/office/officeart/2005/8/layout/target3"/>
    <dgm:cxn modelId="{EEF98C38-C2A6-4436-B684-2B0F96016543}" srcId="{D2393AD5-BF68-40D7-BA07-3D293D777A0B}" destId="{2DD8F52A-1F5D-4581-9086-87DE08B7B87E}" srcOrd="2" destOrd="0" parTransId="{6B8AA236-76E3-42BD-8593-57048601EE92}" sibTransId="{2D9C2354-51D9-45EA-93C8-634258D98BF6}"/>
    <dgm:cxn modelId="{F450DE97-E12D-4900-8B34-2F6ED2BC736D}" srcId="{15384E5D-F4FD-4502-9DB9-5045C94CAAE7}" destId="{73CE69CC-2169-42AB-84C1-ECDA87E38E2A}" srcOrd="0" destOrd="0" parTransId="{051FF2FC-18E4-4E52-9E7A-E472BDA8A7FB}" sibTransId="{50E6BF8B-218C-4D3C-B7E3-7F0084E72836}"/>
    <dgm:cxn modelId="{18F4CC70-D00C-47FB-95B2-FDE438804353}" srcId="{2DD8F52A-1F5D-4581-9086-87DE08B7B87E}" destId="{788D8D7E-9C66-416C-BE70-BCEED5892648}" srcOrd="1" destOrd="0" parTransId="{82D3E2F0-1A05-4110-AC8E-EFAA72CAE200}" sibTransId="{09610F78-19D0-47DA-B03C-994D19C7466B}"/>
    <dgm:cxn modelId="{CBC08313-3BB9-4C42-8EEA-8B1B63DDA435}" type="presOf" srcId="{EFDC300B-1C7E-4A80-9697-4A241023659E}" destId="{249B3FF9-1D4E-43B2-81B8-0B7B7FF9FED2}" srcOrd="0" destOrd="2" presId="urn:microsoft.com/office/officeart/2005/8/layout/target3"/>
    <dgm:cxn modelId="{5204C095-89F7-48C8-ABAC-EBD4FEF2DF73}" srcId="{741D4F1E-5BDE-4C9C-B394-DF69DF6ED929}" destId="{FDD41E1A-3E60-4862-B8B1-8E43A1BA2B06}" srcOrd="1" destOrd="0" parTransId="{C18FC6FE-604F-4238-94C0-BF87FD77CEFA}" sibTransId="{5B923753-63C7-416F-A30E-2E89A1D87D5A}"/>
    <dgm:cxn modelId="{CA49D9AC-B19C-43F6-9D1E-7AD2B35FF9C3}" srcId="{D2393AD5-BF68-40D7-BA07-3D293D777A0B}" destId="{15384E5D-F4FD-4502-9DB9-5045C94CAAE7}" srcOrd="1" destOrd="0" parTransId="{CAD9E729-C2AD-4EEA-98C2-1C9FD5AF66EE}" sibTransId="{94965DF3-747A-4239-8FE5-1B3ED40CC933}"/>
    <dgm:cxn modelId="{21A36869-5730-4249-AEAB-7868A5E22290}" srcId="{741D4F1E-5BDE-4C9C-B394-DF69DF6ED929}" destId="{54416D68-4BD8-4198-BEC2-DE4DECC2368D}" srcOrd="0" destOrd="0" parTransId="{1EFB1B18-3739-42F2-B38B-F67EE1897831}" sibTransId="{B57A7943-0017-4DF5-A717-52C2898BEA2F}"/>
    <dgm:cxn modelId="{210BC5D9-DD3F-49E0-AA26-3C3EA95163B1}" type="presOf" srcId="{788D8D7E-9C66-416C-BE70-BCEED5892648}" destId="{249B3FF9-1D4E-43B2-81B8-0B7B7FF9FED2}" srcOrd="0" destOrd="1" presId="urn:microsoft.com/office/officeart/2005/8/layout/target3"/>
    <dgm:cxn modelId="{19510F42-F9F2-4331-AD03-DBA1132B857A}" type="presOf" srcId="{2DD8F52A-1F5D-4581-9086-87DE08B7B87E}" destId="{5A691E0D-5375-46EB-90B9-624CDA359AD3}" srcOrd="1" destOrd="0" presId="urn:microsoft.com/office/officeart/2005/8/layout/target3"/>
    <dgm:cxn modelId="{D5B22DD5-0A2A-47B3-8C45-F5037DB2AC19}" srcId="{2DD8F52A-1F5D-4581-9086-87DE08B7B87E}" destId="{4953F809-F683-49EE-9818-A9DD61EA7899}" srcOrd="0" destOrd="0" parTransId="{B2DB7508-C629-4673-9A4C-9225BAF920C9}" sibTransId="{1003E562-487F-4EFA-80D5-2798664ABB7E}"/>
    <dgm:cxn modelId="{E6DB3C5D-A0FB-42E4-B603-A222CB57E20E}" srcId="{D2393AD5-BF68-40D7-BA07-3D293D777A0B}" destId="{741D4F1E-5BDE-4C9C-B394-DF69DF6ED929}" srcOrd="0" destOrd="0" parTransId="{A0C5E07A-6DEE-465C-A82A-1F1486ADD456}" sibTransId="{E68B5F8C-7755-40E3-8720-2206271C30EC}"/>
    <dgm:cxn modelId="{B164584A-BD62-4A2C-86E8-738877B8545D}" type="presOf" srcId="{2DD8F52A-1F5D-4581-9086-87DE08B7B87E}" destId="{BD382526-1602-4CC5-9169-15DCF355AA26}" srcOrd="0" destOrd="0" presId="urn:microsoft.com/office/officeart/2005/8/layout/target3"/>
    <dgm:cxn modelId="{C023B38D-D9E6-4979-8192-3518C8CEF4E6}" type="presOf" srcId="{D2393AD5-BF68-40D7-BA07-3D293D777A0B}" destId="{1B967196-F7F2-42F6-8E9E-E30DB058DD4D}" srcOrd="0" destOrd="0" presId="urn:microsoft.com/office/officeart/2005/8/layout/target3"/>
    <dgm:cxn modelId="{072B25C7-7692-4B0B-8A55-8A07C4441ADA}" type="presOf" srcId="{15384E5D-F4FD-4502-9DB9-5045C94CAAE7}" destId="{325FACFE-6FF6-4CDA-A9E7-F22BF4DAEE74}" srcOrd="1" destOrd="0" presId="urn:microsoft.com/office/officeart/2005/8/layout/target3"/>
    <dgm:cxn modelId="{0E2A0395-2EF7-4A8B-86BD-BF793B9059F9}" type="presOf" srcId="{4953F809-F683-49EE-9818-A9DD61EA7899}" destId="{249B3FF9-1D4E-43B2-81B8-0B7B7FF9FED2}" srcOrd="0" destOrd="0" presId="urn:microsoft.com/office/officeart/2005/8/layout/target3"/>
    <dgm:cxn modelId="{B1DD960E-85B8-4822-846D-4FCD1FEA34D8}" type="presOf" srcId="{FDD41E1A-3E60-4862-B8B1-8E43A1BA2B06}" destId="{0576564B-CA7F-4A1A-A92C-B10C155DE868}" srcOrd="0" destOrd="1" presId="urn:microsoft.com/office/officeart/2005/8/layout/target3"/>
    <dgm:cxn modelId="{980EFB15-130F-4A1B-8C0E-0F85E0AF88B9}" type="presParOf" srcId="{1B967196-F7F2-42F6-8E9E-E30DB058DD4D}" destId="{747A8F2A-904D-4924-A040-3A6FC38BB7A6}" srcOrd="0" destOrd="0" presId="urn:microsoft.com/office/officeart/2005/8/layout/target3"/>
    <dgm:cxn modelId="{09E16342-A7AB-4EEF-9C76-507254CFF82A}" type="presParOf" srcId="{1B967196-F7F2-42F6-8E9E-E30DB058DD4D}" destId="{135C3D4F-E847-4267-B518-2F4256E32E5E}" srcOrd="1" destOrd="0" presId="urn:microsoft.com/office/officeart/2005/8/layout/target3"/>
    <dgm:cxn modelId="{510F1A6C-DBDF-4521-BF4F-1AC046447054}" type="presParOf" srcId="{1B967196-F7F2-42F6-8E9E-E30DB058DD4D}" destId="{E9EA2C23-7F92-440D-9D08-5AA876FE8DAC}" srcOrd="2" destOrd="0" presId="urn:microsoft.com/office/officeart/2005/8/layout/target3"/>
    <dgm:cxn modelId="{48F14FAB-029C-47C8-B5EA-F8FF51C5F8B2}" type="presParOf" srcId="{1B967196-F7F2-42F6-8E9E-E30DB058DD4D}" destId="{335BCC6B-F1D1-4FA2-8DC1-CF9F55753B29}" srcOrd="3" destOrd="0" presId="urn:microsoft.com/office/officeart/2005/8/layout/target3"/>
    <dgm:cxn modelId="{8B130D6F-D5F9-463E-B172-E8980E68F8FD}" type="presParOf" srcId="{1B967196-F7F2-42F6-8E9E-E30DB058DD4D}" destId="{C28119F9-A3BD-48F4-ACA0-C2220A455727}" srcOrd="4" destOrd="0" presId="urn:microsoft.com/office/officeart/2005/8/layout/target3"/>
    <dgm:cxn modelId="{75C6B08C-3282-42FA-B2DC-67CD0D8BCA01}" type="presParOf" srcId="{1B967196-F7F2-42F6-8E9E-E30DB058DD4D}" destId="{4F8472CA-79DF-441C-9FD7-10A037683073}" srcOrd="5" destOrd="0" presId="urn:microsoft.com/office/officeart/2005/8/layout/target3"/>
    <dgm:cxn modelId="{9F72AFF9-FEB0-4B37-82E3-CA04737BB9C4}" type="presParOf" srcId="{1B967196-F7F2-42F6-8E9E-E30DB058DD4D}" destId="{62B150A3-5914-42CA-8215-217B8F4BAE3C}" srcOrd="6" destOrd="0" presId="urn:microsoft.com/office/officeart/2005/8/layout/target3"/>
    <dgm:cxn modelId="{601F29A0-0078-41FC-85FE-B5400023D97D}" type="presParOf" srcId="{1B967196-F7F2-42F6-8E9E-E30DB058DD4D}" destId="{BC21E86E-4F22-4AC4-B4B4-1374069267A9}" srcOrd="7" destOrd="0" presId="urn:microsoft.com/office/officeart/2005/8/layout/target3"/>
    <dgm:cxn modelId="{1BF1B9FA-CFCA-4A8E-98E7-4398F86F620E}" type="presParOf" srcId="{1B967196-F7F2-42F6-8E9E-E30DB058DD4D}" destId="{BD382526-1602-4CC5-9169-15DCF355AA26}" srcOrd="8" destOrd="0" presId="urn:microsoft.com/office/officeart/2005/8/layout/target3"/>
    <dgm:cxn modelId="{8DD71AA5-8924-4A1E-9A1D-DBE94DB7C8BA}" type="presParOf" srcId="{1B967196-F7F2-42F6-8E9E-E30DB058DD4D}" destId="{3A8353CB-E11D-4FFF-BE24-E99CDE321E24}" srcOrd="9" destOrd="0" presId="urn:microsoft.com/office/officeart/2005/8/layout/target3"/>
    <dgm:cxn modelId="{69324A1D-4B54-4705-842E-E8461D00C044}" type="presParOf" srcId="{1B967196-F7F2-42F6-8E9E-E30DB058DD4D}" destId="{0576564B-CA7F-4A1A-A92C-B10C155DE868}" srcOrd="10" destOrd="0" presId="urn:microsoft.com/office/officeart/2005/8/layout/target3"/>
    <dgm:cxn modelId="{84F00537-2994-425D-B95B-32875235A321}" type="presParOf" srcId="{1B967196-F7F2-42F6-8E9E-E30DB058DD4D}" destId="{325FACFE-6FF6-4CDA-A9E7-F22BF4DAEE74}" srcOrd="11" destOrd="0" presId="urn:microsoft.com/office/officeart/2005/8/layout/target3"/>
    <dgm:cxn modelId="{8A6C7CAB-6365-4CFC-A80E-3463EC55DDFD}" type="presParOf" srcId="{1B967196-F7F2-42F6-8E9E-E30DB058DD4D}" destId="{EA6F9B33-8751-4683-97AC-3B41F85287FC}" srcOrd="12" destOrd="0" presId="urn:microsoft.com/office/officeart/2005/8/layout/target3"/>
    <dgm:cxn modelId="{F7AFE109-E9A0-411C-A9C8-F7B89513AF4F}" type="presParOf" srcId="{1B967196-F7F2-42F6-8E9E-E30DB058DD4D}" destId="{5A691E0D-5375-46EB-90B9-624CDA359AD3}" srcOrd="13" destOrd="0" presId="urn:microsoft.com/office/officeart/2005/8/layout/target3"/>
    <dgm:cxn modelId="{8ADD12E1-0D4A-4EAD-8AFB-F809E13749DA}" type="presParOf" srcId="{1B967196-F7F2-42F6-8E9E-E30DB058DD4D}" destId="{249B3FF9-1D4E-43B2-81B8-0B7B7FF9FED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393AD5-BF68-40D7-BA07-3D293D777A0B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54416D68-4BD8-4198-BEC2-DE4DECC2368D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Carenza di adeguati percorsi di formazione professionali rivolti alle professioni agro-pastorali</a:t>
          </a:r>
          <a:endParaRPr lang="it-IT" dirty="0">
            <a:solidFill>
              <a:srgbClr val="002060"/>
            </a:solidFill>
          </a:endParaRPr>
        </a:p>
      </dgm:t>
    </dgm:pt>
    <dgm:pt modelId="{1EFB1B18-3739-42F2-B38B-F67EE1897831}" type="parTrans" cxnId="{21A36869-5730-4249-AEAB-7868A5E22290}">
      <dgm:prSet/>
      <dgm:spPr/>
      <dgm:t>
        <a:bodyPr/>
        <a:lstStyle/>
        <a:p>
          <a:endParaRPr lang="it-IT"/>
        </a:p>
      </dgm:t>
    </dgm:pt>
    <dgm:pt modelId="{B57A7943-0017-4DF5-A717-52C2898BEA2F}" type="sibTrans" cxnId="{21A36869-5730-4249-AEAB-7868A5E22290}">
      <dgm:prSet/>
      <dgm:spPr/>
      <dgm:t>
        <a:bodyPr/>
        <a:lstStyle/>
        <a:p>
          <a:endParaRPr lang="it-IT"/>
        </a:p>
      </dgm:t>
    </dgm:pt>
    <dgm:pt modelId="{15384E5D-F4FD-4502-9DB9-5045C94CAAE7}">
      <dgm:prSet phldrT="[Testo]"/>
      <dgm:spPr/>
      <dgm:t>
        <a:bodyPr/>
        <a:lstStyle/>
        <a:p>
          <a:r>
            <a:rPr lang="it-IT" b="0" dirty="0" smtClean="0">
              <a:solidFill>
                <a:srgbClr val="002060"/>
              </a:solidFill>
            </a:rPr>
            <a:t>Impoverimento attività terziarie e mancato rinnovamento dei modelli turistici</a:t>
          </a:r>
          <a:endParaRPr lang="it-IT" b="0" dirty="0">
            <a:solidFill>
              <a:srgbClr val="002060"/>
            </a:solidFill>
          </a:endParaRPr>
        </a:p>
      </dgm:t>
    </dgm:pt>
    <dgm:pt modelId="{CAD9E729-C2AD-4EEA-98C2-1C9FD5AF66EE}" type="parTrans" cxnId="{CA49D9AC-B19C-43F6-9D1E-7AD2B35FF9C3}">
      <dgm:prSet/>
      <dgm:spPr/>
      <dgm:t>
        <a:bodyPr/>
        <a:lstStyle/>
        <a:p>
          <a:endParaRPr lang="it-IT"/>
        </a:p>
      </dgm:t>
    </dgm:pt>
    <dgm:pt modelId="{94965DF3-747A-4239-8FE5-1B3ED40CC933}" type="sibTrans" cxnId="{CA49D9AC-B19C-43F6-9D1E-7AD2B35FF9C3}">
      <dgm:prSet/>
      <dgm:spPr/>
      <dgm:t>
        <a:bodyPr/>
        <a:lstStyle/>
        <a:p>
          <a:endParaRPr lang="it-IT"/>
        </a:p>
      </dgm:t>
    </dgm:pt>
    <dgm:pt modelId="{73CE69CC-2169-42AB-84C1-ECDA87E38E2A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Difficoltà proporre una offerta destagionalizzata;</a:t>
          </a:r>
          <a:endParaRPr lang="it-IT" dirty="0">
            <a:solidFill>
              <a:srgbClr val="002060"/>
            </a:solidFill>
          </a:endParaRPr>
        </a:p>
      </dgm:t>
    </dgm:pt>
    <dgm:pt modelId="{051FF2FC-18E4-4E52-9E7A-E472BDA8A7FB}" type="parTrans" cxnId="{F450DE97-E12D-4900-8B34-2F6ED2BC736D}">
      <dgm:prSet/>
      <dgm:spPr/>
      <dgm:t>
        <a:bodyPr/>
        <a:lstStyle/>
        <a:p>
          <a:endParaRPr lang="it-IT"/>
        </a:p>
      </dgm:t>
    </dgm:pt>
    <dgm:pt modelId="{50E6BF8B-218C-4D3C-B7E3-7F0084E72836}" type="sibTrans" cxnId="{F450DE97-E12D-4900-8B34-2F6ED2BC736D}">
      <dgm:prSet/>
      <dgm:spPr/>
      <dgm:t>
        <a:bodyPr/>
        <a:lstStyle/>
        <a:p>
          <a:endParaRPr lang="it-IT"/>
        </a:p>
      </dgm:t>
    </dgm:pt>
    <dgm:pt modelId="{2DD8F52A-1F5D-4581-9086-87DE08B7B87E}">
      <dgm:prSet phldrT="[Testo]"/>
      <dgm:spPr/>
      <dgm:t>
        <a:bodyPr/>
        <a:lstStyle/>
        <a:p>
          <a:r>
            <a:rPr lang="it-IT" b="0" dirty="0" smtClean="0">
              <a:solidFill>
                <a:srgbClr val="002060"/>
              </a:solidFill>
            </a:rPr>
            <a:t>Perdita servizi di welfare</a:t>
          </a:r>
          <a:endParaRPr lang="it-IT" b="0" dirty="0">
            <a:solidFill>
              <a:srgbClr val="002060"/>
            </a:solidFill>
          </a:endParaRPr>
        </a:p>
      </dgm:t>
    </dgm:pt>
    <dgm:pt modelId="{6B8AA236-76E3-42BD-8593-57048601EE92}" type="parTrans" cxnId="{EEF98C38-C2A6-4436-B684-2B0F96016543}">
      <dgm:prSet/>
      <dgm:spPr/>
      <dgm:t>
        <a:bodyPr/>
        <a:lstStyle/>
        <a:p>
          <a:endParaRPr lang="it-IT"/>
        </a:p>
      </dgm:t>
    </dgm:pt>
    <dgm:pt modelId="{2D9C2354-51D9-45EA-93C8-634258D98BF6}" type="sibTrans" cxnId="{EEF98C38-C2A6-4436-B684-2B0F96016543}">
      <dgm:prSet/>
      <dgm:spPr/>
      <dgm:t>
        <a:bodyPr/>
        <a:lstStyle/>
        <a:p>
          <a:endParaRPr lang="it-IT"/>
        </a:p>
      </dgm:t>
    </dgm:pt>
    <dgm:pt modelId="{4953F809-F683-49EE-9818-A9DD61EA7899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Scarsi i servizi domiciliari di cura e interventi </a:t>
          </a:r>
          <a:r>
            <a:rPr lang="it-IT" dirty="0" smtClean="0">
              <a:solidFill>
                <a:srgbClr val="002060"/>
              </a:solidFill>
            </a:rPr>
            <a:t>per  </a:t>
          </a:r>
          <a:r>
            <a:rPr lang="it-IT" dirty="0" smtClean="0">
              <a:solidFill>
                <a:srgbClr val="002060"/>
              </a:solidFill>
            </a:rPr>
            <a:t>assistenza e prevenzione</a:t>
          </a:r>
          <a:endParaRPr lang="it-IT" dirty="0">
            <a:solidFill>
              <a:srgbClr val="002060"/>
            </a:solidFill>
          </a:endParaRPr>
        </a:p>
      </dgm:t>
    </dgm:pt>
    <dgm:pt modelId="{B2DB7508-C629-4673-9A4C-9225BAF920C9}" type="parTrans" cxnId="{D5B22DD5-0A2A-47B3-8C45-F5037DB2AC19}">
      <dgm:prSet/>
      <dgm:spPr/>
      <dgm:t>
        <a:bodyPr/>
        <a:lstStyle/>
        <a:p>
          <a:endParaRPr lang="it-IT"/>
        </a:p>
      </dgm:t>
    </dgm:pt>
    <dgm:pt modelId="{1003E562-487F-4EFA-80D5-2798664ABB7E}" type="sibTrans" cxnId="{D5B22DD5-0A2A-47B3-8C45-F5037DB2AC19}">
      <dgm:prSet/>
      <dgm:spPr/>
      <dgm:t>
        <a:bodyPr/>
        <a:lstStyle/>
        <a:p>
          <a:endParaRPr lang="it-IT"/>
        </a:p>
      </dgm:t>
    </dgm:pt>
    <dgm:pt modelId="{741D4F1E-5BDE-4C9C-B394-DF69DF6ED929}">
      <dgm:prSet phldrT="[Testo]" custT="1"/>
      <dgm:spPr/>
      <dgm:t>
        <a:bodyPr/>
        <a:lstStyle/>
        <a:p>
          <a:r>
            <a:rPr lang="it-IT" sz="2800" dirty="0" smtClean="0">
              <a:solidFill>
                <a:srgbClr val="002060"/>
              </a:solidFill>
            </a:rPr>
            <a:t>Accesso al sapere</a:t>
          </a:r>
          <a:endParaRPr lang="it-IT" sz="2800" dirty="0">
            <a:solidFill>
              <a:srgbClr val="002060"/>
            </a:solidFill>
          </a:endParaRPr>
        </a:p>
      </dgm:t>
    </dgm:pt>
    <dgm:pt modelId="{E68B5F8C-7755-40E3-8720-2206271C30EC}" type="sibTrans" cxnId="{E6DB3C5D-A0FB-42E4-B603-A222CB57E20E}">
      <dgm:prSet/>
      <dgm:spPr/>
      <dgm:t>
        <a:bodyPr/>
        <a:lstStyle/>
        <a:p>
          <a:endParaRPr lang="it-IT"/>
        </a:p>
      </dgm:t>
    </dgm:pt>
    <dgm:pt modelId="{A0C5E07A-6DEE-465C-A82A-1F1486ADD456}" type="parTrans" cxnId="{E6DB3C5D-A0FB-42E4-B603-A222CB57E20E}">
      <dgm:prSet/>
      <dgm:spPr/>
      <dgm:t>
        <a:bodyPr/>
        <a:lstStyle/>
        <a:p>
          <a:endParaRPr lang="it-IT"/>
        </a:p>
      </dgm:t>
    </dgm:pt>
    <dgm:pt modelId="{EFDC300B-1C7E-4A80-9697-4A241023659E}">
      <dgm:prSet phldrT="[Testo]"/>
      <dgm:spPr/>
      <dgm:t>
        <a:bodyPr/>
        <a:lstStyle/>
        <a:p>
          <a:endParaRPr lang="it-IT" dirty="0"/>
        </a:p>
      </dgm:t>
    </dgm:pt>
    <dgm:pt modelId="{998C764C-CA2E-4133-BEE0-086BF004C2F8}" type="parTrans" cxnId="{7C11AF80-34DD-453D-878F-08D00DFA464A}">
      <dgm:prSet/>
      <dgm:spPr/>
      <dgm:t>
        <a:bodyPr/>
        <a:lstStyle/>
        <a:p>
          <a:endParaRPr lang="it-IT"/>
        </a:p>
      </dgm:t>
    </dgm:pt>
    <dgm:pt modelId="{FEB7CF54-D7B7-4259-BE1B-B7F4344C58FD}" type="sibTrans" cxnId="{7C11AF80-34DD-453D-878F-08D00DFA464A}">
      <dgm:prSet/>
      <dgm:spPr/>
      <dgm:t>
        <a:bodyPr/>
        <a:lstStyle/>
        <a:p>
          <a:endParaRPr lang="it-IT"/>
        </a:p>
      </dgm:t>
    </dgm:pt>
    <dgm:pt modelId="{69AF3410-6E4F-445C-9D7C-D164E0ADD758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DIGITAL DIVIDE</a:t>
          </a:r>
          <a:endParaRPr lang="it-IT" dirty="0">
            <a:solidFill>
              <a:srgbClr val="002060"/>
            </a:solidFill>
          </a:endParaRPr>
        </a:p>
      </dgm:t>
    </dgm:pt>
    <dgm:pt modelId="{0F3A530C-39B2-449B-9229-FBDC472A4CD2}" type="parTrans" cxnId="{E171C2DE-CE74-4F9A-B701-C7548700EFF1}">
      <dgm:prSet/>
      <dgm:spPr/>
    </dgm:pt>
    <dgm:pt modelId="{04D0C1BD-A4AC-496B-BC32-FBA0D0AB6EC6}" type="sibTrans" cxnId="{E171C2DE-CE74-4F9A-B701-C7548700EFF1}">
      <dgm:prSet/>
      <dgm:spPr/>
    </dgm:pt>
    <dgm:pt modelId="{1B967196-F7F2-42F6-8E9E-E30DB058DD4D}" type="pres">
      <dgm:prSet presAssocID="{D2393AD5-BF68-40D7-BA07-3D293D777A0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47A8F2A-904D-4924-A040-3A6FC38BB7A6}" type="pres">
      <dgm:prSet presAssocID="{741D4F1E-5BDE-4C9C-B394-DF69DF6ED929}" presName="circle1" presStyleLbl="node1" presStyleIdx="0" presStyleCnt="3"/>
      <dgm:spPr/>
    </dgm:pt>
    <dgm:pt modelId="{135C3D4F-E847-4267-B518-2F4256E32E5E}" type="pres">
      <dgm:prSet presAssocID="{741D4F1E-5BDE-4C9C-B394-DF69DF6ED929}" presName="space" presStyleCnt="0"/>
      <dgm:spPr/>
    </dgm:pt>
    <dgm:pt modelId="{E9EA2C23-7F92-440D-9D08-5AA876FE8DAC}" type="pres">
      <dgm:prSet presAssocID="{741D4F1E-5BDE-4C9C-B394-DF69DF6ED929}" presName="rect1" presStyleLbl="alignAcc1" presStyleIdx="0" presStyleCnt="3"/>
      <dgm:spPr/>
      <dgm:t>
        <a:bodyPr/>
        <a:lstStyle/>
        <a:p>
          <a:endParaRPr lang="it-IT"/>
        </a:p>
      </dgm:t>
    </dgm:pt>
    <dgm:pt modelId="{335BCC6B-F1D1-4FA2-8DC1-CF9F55753B29}" type="pres">
      <dgm:prSet presAssocID="{15384E5D-F4FD-4502-9DB9-5045C94CAAE7}" presName="vertSpace2" presStyleLbl="node1" presStyleIdx="0" presStyleCnt="3"/>
      <dgm:spPr/>
    </dgm:pt>
    <dgm:pt modelId="{C28119F9-A3BD-48F4-ACA0-C2220A455727}" type="pres">
      <dgm:prSet presAssocID="{15384E5D-F4FD-4502-9DB9-5045C94CAAE7}" presName="circle2" presStyleLbl="node1" presStyleIdx="1" presStyleCnt="3"/>
      <dgm:spPr/>
    </dgm:pt>
    <dgm:pt modelId="{4F8472CA-79DF-441C-9FD7-10A037683073}" type="pres">
      <dgm:prSet presAssocID="{15384E5D-F4FD-4502-9DB9-5045C94CAAE7}" presName="rect2" presStyleLbl="alignAcc1" presStyleIdx="1" presStyleCnt="3"/>
      <dgm:spPr/>
      <dgm:t>
        <a:bodyPr/>
        <a:lstStyle/>
        <a:p>
          <a:endParaRPr lang="it-IT"/>
        </a:p>
      </dgm:t>
    </dgm:pt>
    <dgm:pt modelId="{62B150A3-5914-42CA-8215-217B8F4BAE3C}" type="pres">
      <dgm:prSet presAssocID="{2DD8F52A-1F5D-4581-9086-87DE08B7B87E}" presName="vertSpace3" presStyleLbl="node1" presStyleIdx="1" presStyleCnt="3"/>
      <dgm:spPr/>
    </dgm:pt>
    <dgm:pt modelId="{BC21E86E-4F22-4AC4-B4B4-1374069267A9}" type="pres">
      <dgm:prSet presAssocID="{2DD8F52A-1F5D-4581-9086-87DE08B7B87E}" presName="circle3" presStyleLbl="node1" presStyleIdx="2" presStyleCnt="3"/>
      <dgm:spPr/>
    </dgm:pt>
    <dgm:pt modelId="{BD382526-1602-4CC5-9169-15DCF355AA26}" type="pres">
      <dgm:prSet presAssocID="{2DD8F52A-1F5D-4581-9086-87DE08B7B87E}" presName="rect3" presStyleLbl="alignAcc1" presStyleIdx="2" presStyleCnt="3"/>
      <dgm:spPr/>
      <dgm:t>
        <a:bodyPr/>
        <a:lstStyle/>
        <a:p>
          <a:endParaRPr lang="it-IT"/>
        </a:p>
      </dgm:t>
    </dgm:pt>
    <dgm:pt modelId="{3A8353CB-E11D-4FFF-BE24-E99CDE321E24}" type="pres">
      <dgm:prSet presAssocID="{741D4F1E-5BDE-4C9C-B394-DF69DF6ED92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76564B-CA7F-4A1A-A92C-B10C155DE868}" type="pres">
      <dgm:prSet presAssocID="{741D4F1E-5BDE-4C9C-B394-DF69DF6ED929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25FACFE-6FF6-4CDA-A9E7-F22BF4DAEE74}" type="pres">
      <dgm:prSet presAssocID="{15384E5D-F4FD-4502-9DB9-5045C94CAAE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A6F9B33-8751-4683-97AC-3B41F85287FC}" type="pres">
      <dgm:prSet presAssocID="{15384E5D-F4FD-4502-9DB9-5045C94CAAE7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691E0D-5375-46EB-90B9-624CDA359AD3}" type="pres">
      <dgm:prSet presAssocID="{2DD8F52A-1F5D-4581-9086-87DE08B7B87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49B3FF9-1D4E-43B2-81B8-0B7B7FF9FED2}" type="pres">
      <dgm:prSet presAssocID="{2DD8F52A-1F5D-4581-9086-87DE08B7B87E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DB903B4-8A7F-4B6E-9B95-21D9285E2071}" type="presOf" srcId="{15384E5D-F4FD-4502-9DB9-5045C94CAAE7}" destId="{4F8472CA-79DF-441C-9FD7-10A037683073}" srcOrd="0" destOrd="0" presId="urn:microsoft.com/office/officeart/2005/8/layout/target3"/>
    <dgm:cxn modelId="{CA49D9AC-B19C-43F6-9D1E-7AD2B35FF9C3}" srcId="{D2393AD5-BF68-40D7-BA07-3D293D777A0B}" destId="{15384E5D-F4FD-4502-9DB9-5045C94CAAE7}" srcOrd="1" destOrd="0" parTransId="{CAD9E729-C2AD-4EEA-98C2-1C9FD5AF66EE}" sibTransId="{94965DF3-747A-4239-8FE5-1B3ED40CC933}"/>
    <dgm:cxn modelId="{D29145D4-213E-44C1-A1D5-6202EC467089}" type="presOf" srcId="{741D4F1E-5BDE-4C9C-B394-DF69DF6ED929}" destId="{E9EA2C23-7F92-440D-9D08-5AA876FE8DAC}" srcOrd="0" destOrd="0" presId="urn:microsoft.com/office/officeart/2005/8/layout/target3"/>
    <dgm:cxn modelId="{AD05521E-1A59-4384-A610-9AD1902B79CD}" type="presOf" srcId="{15384E5D-F4FD-4502-9DB9-5045C94CAAE7}" destId="{325FACFE-6FF6-4CDA-A9E7-F22BF4DAEE74}" srcOrd="1" destOrd="0" presId="urn:microsoft.com/office/officeart/2005/8/layout/target3"/>
    <dgm:cxn modelId="{25415E13-EE4D-45AA-840D-924698F79F97}" type="presOf" srcId="{2DD8F52A-1F5D-4581-9086-87DE08B7B87E}" destId="{5A691E0D-5375-46EB-90B9-624CDA359AD3}" srcOrd="1" destOrd="0" presId="urn:microsoft.com/office/officeart/2005/8/layout/target3"/>
    <dgm:cxn modelId="{F450DE97-E12D-4900-8B34-2F6ED2BC736D}" srcId="{15384E5D-F4FD-4502-9DB9-5045C94CAAE7}" destId="{73CE69CC-2169-42AB-84C1-ECDA87E38E2A}" srcOrd="0" destOrd="0" parTransId="{051FF2FC-18E4-4E52-9E7A-E472BDA8A7FB}" sibTransId="{50E6BF8B-218C-4D3C-B7E3-7F0084E72836}"/>
    <dgm:cxn modelId="{600C3D28-3CC2-484F-BF27-CFC2E0A9A3B6}" type="presOf" srcId="{73CE69CC-2169-42AB-84C1-ECDA87E38E2A}" destId="{EA6F9B33-8751-4683-97AC-3B41F85287FC}" srcOrd="0" destOrd="0" presId="urn:microsoft.com/office/officeart/2005/8/layout/target3"/>
    <dgm:cxn modelId="{7C11AF80-34DD-453D-878F-08D00DFA464A}" srcId="{2DD8F52A-1F5D-4581-9086-87DE08B7B87E}" destId="{EFDC300B-1C7E-4A80-9697-4A241023659E}" srcOrd="1" destOrd="0" parTransId="{998C764C-CA2E-4133-BEE0-086BF004C2F8}" sibTransId="{FEB7CF54-D7B7-4259-BE1B-B7F4344C58FD}"/>
    <dgm:cxn modelId="{870143C3-F2E1-4E58-9052-A439A65A6FAD}" type="presOf" srcId="{4953F809-F683-49EE-9818-A9DD61EA7899}" destId="{249B3FF9-1D4E-43B2-81B8-0B7B7FF9FED2}" srcOrd="0" destOrd="0" presId="urn:microsoft.com/office/officeart/2005/8/layout/target3"/>
    <dgm:cxn modelId="{3DA9B416-23BE-45B1-A638-777D44DCC5DC}" type="presOf" srcId="{EFDC300B-1C7E-4A80-9697-4A241023659E}" destId="{249B3FF9-1D4E-43B2-81B8-0B7B7FF9FED2}" srcOrd="0" destOrd="1" presId="urn:microsoft.com/office/officeart/2005/8/layout/target3"/>
    <dgm:cxn modelId="{21A36869-5730-4249-AEAB-7868A5E22290}" srcId="{741D4F1E-5BDE-4C9C-B394-DF69DF6ED929}" destId="{54416D68-4BD8-4198-BEC2-DE4DECC2368D}" srcOrd="0" destOrd="0" parTransId="{1EFB1B18-3739-42F2-B38B-F67EE1897831}" sibTransId="{B57A7943-0017-4DF5-A717-52C2898BEA2F}"/>
    <dgm:cxn modelId="{EEF98C38-C2A6-4436-B684-2B0F96016543}" srcId="{D2393AD5-BF68-40D7-BA07-3D293D777A0B}" destId="{2DD8F52A-1F5D-4581-9086-87DE08B7B87E}" srcOrd="2" destOrd="0" parTransId="{6B8AA236-76E3-42BD-8593-57048601EE92}" sibTransId="{2D9C2354-51D9-45EA-93C8-634258D98BF6}"/>
    <dgm:cxn modelId="{20A68694-095F-4A90-85C7-C8A0752CF971}" type="presOf" srcId="{D2393AD5-BF68-40D7-BA07-3D293D777A0B}" destId="{1B967196-F7F2-42F6-8E9E-E30DB058DD4D}" srcOrd="0" destOrd="0" presId="urn:microsoft.com/office/officeart/2005/8/layout/target3"/>
    <dgm:cxn modelId="{DBCEC5EB-E2B2-475E-AC63-EB489BE34D54}" type="presOf" srcId="{2DD8F52A-1F5D-4581-9086-87DE08B7B87E}" destId="{BD382526-1602-4CC5-9169-15DCF355AA26}" srcOrd="0" destOrd="0" presId="urn:microsoft.com/office/officeart/2005/8/layout/target3"/>
    <dgm:cxn modelId="{11B5BEFE-2776-4D61-AB18-8123E3FA1519}" type="presOf" srcId="{69AF3410-6E4F-445C-9D7C-D164E0ADD758}" destId="{EA6F9B33-8751-4683-97AC-3B41F85287FC}" srcOrd="0" destOrd="1" presId="urn:microsoft.com/office/officeart/2005/8/layout/target3"/>
    <dgm:cxn modelId="{E171C2DE-CE74-4F9A-B701-C7548700EFF1}" srcId="{15384E5D-F4FD-4502-9DB9-5045C94CAAE7}" destId="{69AF3410-6E4F-445C-9D7C-D164E0ADD758}" srcOrd="1" destOrd="0" parTransId="{0F3A530C-39B2-449B-9229-FBDC472A4CD2}" sibTransId="{04D0C1BD-A4AC-496B-BC32-FBA0D0AB6EC6}"/>
    <dgm:cxn modelId="{D5B22DD5-0A2A-47B3-8C45-F5037DB2AC19}" srcId="{2DD8F52A-1F5D-4581-9086-87DE08B7B87E}" destId="{4953F809-F683-49EE-9818-A9DD61EA7899}" srcOrd="0" destOrd="0" parTransId="{B2DB7508-C629-4673-9A4C-9225BAF920C9}" sibTransId="{1003E562-487F-4EFA-80D5-2798664ABB7E}"/>
    <dgm:cxn modelId="{E6DB3C5D-A0FB-42E4-B603-A222CB57E20E}" srcId="{D2393AD5-BF68-40D7-BA07-3D293D777A0B}" destId="{741D4F1E-5BDE-4C9C-B394-DF69DF6ED929}" srcOrd="0" destOrd="0" parTransId="{A0C5E07A-6DEE-465C-A82A-1F1486ADD456}" sibTransId="{E68B5F8C-7755-40E3-8720-2206271C30EC}"/>
    <dgm:cxn modelId="{11410666-1DE9-48E1-8CB9-99CA83E5BFB7}" type="presOf" srcId="{54416D68-4BD8-4198-BEC2-DE4DECC2368D}" destId="{0576564B-CA7F-4A1A-A92C-B10C155DE868}" srcOrd="0" destOrd="0" presId="urn:microsoft.com/office/officeart/2005/8/layout/target3"/>
    <dgm:cxn modelId="{133AB3EA-A708-494D-B6A0-F028E86545DA}" type="presOf" srcId="{741D4F1E-5BDE-4C9C-B394-DF69DF6ED929}" destId="{3A8353CB-E11D-4FFF-BE24-E99CDE321E24}" srcOrd="1" destOrd="0" presId="urn:microsoft.com/office/officeart/2005/8/layout/target3"/>
    <dgm:cxn modelId="{1FF0CF9B-3C9A-46B2-83C2-BAC7F5B58C52}" type="presParOf" srcId="{1B967196-F7F2-42F6-8E9E-E30DB058DD4D}" destId="{747A8F2A-904D-4924-A040-3A6FC38BB7A6}" srcOrd="0" destOrd="0" presId="urn:microsoft.com/office/officeart/2005/8/layout/target3"/>
    <dgm:cxn modelId="{BE06A446-ABF6-41BD-9402-48C46BF28566}" type="presParOf" srcId="{1B967196-F7F2-42F6-8E9E-E30DB058DD4D}" destId="{135C3D4F-E847-4267-B518-2F4256E32E5E}" srcOrd="1" destOrd="0" presId="urn:microsoft.com/office/officeart/2005/8/layout/target3"/>
    <dgm:cxn modelId="{074045C7-EDC0-4D3C-940D-6E16F652BCA7}" type="presParOf" srcId="{1B967196-F7F2-42F6-8E9E-E30DB058DD4D}" destId="{E9EA2C23-7F92-440D-9D08-5AA876FE8DAC}" srcOrd="2" destOrd="0" presId="urn:microsoft.com/office/officeart/2005/8/layout/target3"/>
    <dgm:cxn modelId="{95049CE8-641B-4E11-8D27-B0B4A04439BF}" type="presParOf" srcId="{1B967196-F7F2-42F6-8E9E-E30DB058DD4D}" destId="{335BCC6B-F1D1-4FA2-8DC1-CF9F55753B29}" srcOrd="3" destOrd="0" presId="urn:microsoft.com/office/officeart/2005/8/layout/target3"/>
    <dgm:cxn modelId="{94315B1D-A901-4F51-81CF-F9E063CAC486}" type="presParOf" srcId="{1B967196-F7F2-42F6-8E9E-E30DB058DD4D}" destId="{C28119F9-A3BD-48F4-ACA0-C2220A455727}" srcOrd="4" destOrd="0" presId="urn:microsoft.com/office/officeart/2005/8/layout/target3"/>
    <dgm:cxn modelId="{1F948C66-3095-4522-A646-12EB4CA4DA09}" type="presParOf" srcId="{1B967196-F7F2-42F6-8E9E-E30DB058DD4D}" destId="{4F8472CA-79DF-441C-9FD7-10A037683073}" srcOrd="5" destOrd="0" presId="urn:microsoft.com/office/officeart/2005/8/layout/target3"/>
    <dgm:cxn modelId="{80DE6752-86A6-49AF-A0E6-C4C4BD834F6B}" type="presParOf" srcId="{1B967196-F7F2-42F6-8E9E-E30DB058DD4D}" destId="{62B150A3-5914-42CA-8215-217B8F4BAE3C}" srcOrd="6" destOrd="0" presId="urn:microsoft.com/office/officeart/2005/8/layout/target3"/>
    <dgm:cxn modelId="{297CE36C-84BE-4FBA-93E5-51047E4DDFFC}" type="presParOf" srcId="{1B967196-F7F2-42F6-8E9E-E30DB058DD4D}" destId="{BC21E86E-4F22-4AC4-B4B4-1374069267A9}" srcOrd="7" destOrd="0" presId="urn:microsoft.com/office/officeart/2005/8/layout/target3"/>
    <dgm:cxn modelId="{31CD42EE-947A-436B-A791-28210585F66A}" type="presParOf" srcId="{1B967196-F7F2-42F6-8E9E-E30DB058DD4D}" destId="{BD382526-1602-4CC5-9169-15DCF355AA26}" srcOrd="8" destOrd="0" presId="urn:microsoft.com/office/officeart/2005/8/layout/target3"/>
    <dgm:cxn modelId="{D360EEAA-AE72-43F7-B159-70DC0C7FE175}" type="presParOf" srcId="{1B967196-F7F2-42F6-8E9E-E30DB058DD4D}" destId="{3A8353CB-E11D-4FFF-BE24-E99CDE321E24}" srcOrd="9" destOrd="0" presId="urn:microsoft.com/office/officeart/2005/8/layout/target3"/>
    <dgm:cxn modelId="{AD767895-0BB6-494E-A451-10078FF243FF}" type="presParOf" srcId="{1B967196-F7F2-42F6-8E9E-E30DB058DD4D}" destId="{0576564B-CA7F-4A1A-A92C-B10C155DE868}" srcOrd="10" destOrd="0" presId="urn:microsoft.com/office/officeart/2005/8/layout/target3"/>
    <dgm:cxn modelId="{BD93B517-2523-46C5-8A56-6E1028559F97}" type="presParOf" srcId="{1B967196-F7F2-42F6-8E9E-E30DB058DD4D}" destId="{325FACFE-6FF6-4CDA-A9E7-F22BF4DAEE74}" srcOrd="11" destOrd="0" presId="urn:microsoft.com/office/officeart/2005/8/layout/target3"/>
    <dgm:cxn modelId="{3CBDF9EA-90EA-48D8-960D-06ECE9DCBBF0}" type="presParOf" srcId="{1B967196-F7F2-42F6-8E9E-E30DB058DD4D}" destId="{EA6F9B33-8751-4683-97AC-3B41F85287FC}" srcOrd="12" destOrd="0" presId="urn:microsoft.com/office/officeart/2005/8/layout/target3"/>
    <dgm:cxn modelId="{57BEEFB0-2130-4910-8069-2CB98E912A8A}" type="presParOf" srcId="{1B967196-F7F2-42F6-8E9E-E30DB058DD4D}" destId="{5A691E0D-5375-46EB-90B9-624CDA359AD3}" srcOrd="13" destOrd="0" presId="urn:microsoft.com/office/officeart/2005/8/layout/target3"/>
    <dgm:cxn modelId="{10204D63-6292-4438-BD9B-677311A88197}" type="presParOf" srcId="{1B967196-F7F2-42F6-8E9E-E30DB058DD4D}" destId="{249B3FF9-1D4E-43B2-81B8-0B7B7FF9FED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1682AC-F1A4-4DFF-8DD8-08EEAD83415F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5E7CF54F-B3FC-43BA-B8CA-CBAE19635968}">
      <dgm:prSet phldrT="[Testo]"/>
      <dgm:spPr/>
      <dgm:t>
        <a:bodyPr/>
        <a:lstStyle/>
        <a:p>
          <a:r>
            <a:rPr lang="it-IT" dirty="0" smtClean="0"/>
            <a:t>Spirale burocratica</a:t>
          </a:r>
          <a:endParaRPr lang="it-IT" dirty="0"/>
        </a:p>
      </dgm:t>
    </dgm:pt>
    <dgm:pt modelId="{1135A31B-86F0-43BD-B4C6-B86E42D61CA4}" type="parTrans" cxnId="{6C38E248-909E-4C7D-A48A-996660336B7C}">
      <dgm:prSet/>
      <dgm:spPr/>
      <dgm:t>
        <a:bodyPr/>
        <a:lstStyle/>
        <a:p>
          <a:endParaRPr lang="it-IT"/>
        </a:p>
      </dgm:t>
    </dgm:pt>
    <dgm:pt modelId="{52BEB043-6F43-4232-9340-BC7C1B5A258B}" type="sibTrans" cxnId="{6C38E248-909E-4C7D-A48A-996660336B7C}">
      <dgm:prSet/>
      <dgm:spPr/>
      <dgm:t>
        <a:bodyPr/>
        <a:lstStyle/>
        <a:p>
          <a:endParaRPr lang="it-IT"/>
        </a:p>
      </dgm:t>
    </dgm:pt>
    <dgm:pt modelId="{FC2AFC96-830D-46E9-A94C-D20F381C472A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Semplificazione normativa per imprese di piccola scala / proposta per agricoltura contadina</a:t>
          </a:r>
          <a:endParaRPr lang="it-IT" dirty="0">
            <a:solidFill>
              <a:srgbClr val="002060"/>
            </a:solidFill>
          </a:endParaRPr>
        </a:p>
      </dgm:t>
    </dgm:pt>
    <dgm:pt modelId="{2994C742-E774-4255-9051-EBDAC89D284E}" type="parTrans" cxnId="{C3212E4C-5D96-441D-A4CB-C3ACDA514782}">
      <dgm:prSet/>
      <dgm:spPr/>
      <dgm:t>
        <a:bodyPr/>
        <a:lstStyle/>
        <a:p>
          <a:endParaRPr lang="it-IT"/>
        </a:p>
      </dgm:t>
    </dgm:pt>
    <dgm:pt modelId="{03E576A1-2278-49FD-A2D9-839B23C82627}" type="sibTrans" cxnId="{C3212E4C-5D96-441D-A4CB-C3ACDA514782}">
      <dgm:prSet/>
      <dgm:spPr/>
      <dgm:t>
        <a:bodyPr/>
        <a:lstStyle/>
        <a:p>
          <a:endParaRPr lang="it-IT"/>
        </a:p>
      </dgm:t>
    </dgm:pt>
    <dgm:pt modelId="{CAA3CE47-D803-4624-BD7E-0F479526887B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Deroghe alla normativa sul modello l.r.1/2019</a:t>
          </a:r>
          <a:endParaRPr lang="it-IT" dirty="0">
            <a:solidFill>
              <a:srgbClr val="002060"/>
            </a:solidFill>
          </a:endParaRPr>
        </a:p>
      </dgm:t>
    </dgm:pt>
    <dgm:pt modelId="{EE35EFF4-626F-4989-99D5-754DA911592D}" type="parTrans" cxnId="{80E6643E-793E-4AF3-926C-8912F9A8DECA}">
      <dgm:prSet/>
      <dgm:spPr/>
      <dgm:t>
        <a:bodyPr/>
        <a:lstStyle/>
        <a:p>
          <a:endParaRPr lang="it-IT"/>
        </a:p>
      </dgm:t>
    </dgm:pt>
    <dgm:pt modelId="{9ACB72E0-926D-4643-8AD9-A7BD8A17A277}" type="sibTrans" cxnId="{80E6643E-793E-4AF3-926C-8912F9A8DECA}">
      <dgm:prSet/>
      <dgm:spPr/>
      <dgm:t>
        <a:bodyPr/>
        <a:lstStyle/>
        <a:p>
          <a:endParaRPr lang="it-IT"/>
        </a:p>
      </dgm:t>
    </dgm:pt>
    <dgm:pt modelId="{8964605F-5F17-48A9-BA1D-5C49244146B8}">
      <dgm:prSet phldrT="[Testo]"/>
      <dgm:spPr/>
      <dgm:t>
        <a:bodyPr/>
        <a:lstStyle/>
        <a:p>
          <a:r>
            <a:rPr lang="it-IT" dirty="0" smtClean="0"/>
            <a:t>Accesso a finanziamenti UE e al credito </a:t>
          </a:r>
          <a:endParaRPr lang="it-IT" dirty="0"/>
        </a:p>
      </dgm:t>
    </dgm:pt>
    <dgm:pt modelId="{EE2DA843-F4B9-4540-8E8E-05E49DA2B399}" type="parTrans" cxnId="{59CFD961-D40F-4AD7-9899-64B1C8A56F20}">
      <dgm:prSet/>
      <dgm:spPr/>
      <dgm:t>
        <a:bodyPr/>
        <a:lstStyle/>
        <a:p>
          <a:endParaRPr lang="it-IT"/>
        </a:p>
      </dgm:t>
    </dgm:pt>
    <dgm:pt modelId="{16DADA6D-C10D-49BE-9CBB-3D10111862B6}" type="sibTrans" cxnId="{59CFD961-D40F-4AD7-9899-64B1C8A56F20}">
      <dgm:prSet/>
      <dgm:spPr/>
      <dgm:t>
        <a:bodyPr/>
        <a:lstStyle/>
        <a:p>
          <a:endParaRPr lang="it-IT"/>
        </a:p>
      </dgm:t>
    </dgm:pt>
    <dgm:pt modelId="{6A45E590-AE62-48CE-B47D-0DF064BEA405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Forme di micro-credito per le filiere corte/imprenditoria comunitaria</a:t>
          </a:r>
          <a:endParaRPr lang="it-IT" dirty="0">
            <a:solidFill>
              <a:srgbClr val="002060"/>
            </a:solidFill>
          </a:endParaRPr>
        </a:p>
      </dgm:t>
    </dgm:pt>
    <dgm:pt modelId="{240A6791-79E5-49AE-A0D2-717BE8C49A14}" type="parTrans" cxnId="{BC7C59CF-40AE-47DF-A0F4-52F247E10F41}">
      <dgm:prSet/>
      <dgm:spPr/>
      <dgm:t>
        <a:bodyPr/>
        <a:lstStyle/>
        <a:p>
          <a:endParaRPr lang="it-IT"/>
        </a:p>
      </dgm:t>
    </dgm:pt>
    <dgm:pt modelId="{288196A6-9F90-40A7-8730-28E369B7DF1B}" type="sibTrans" cxnId="{BC7C59CF-40AE-47DF-A0F4-52F247E10F41}">
      <dgm:prSet/>
      <dgm:spPr/>
      <dgm:t>
        <a:bodyPr/>
        <a:lstStyle/>
        <a:p>
          <a:endParaRPr lang="it-IT"/>
        </a:p>
      </dgm:t>
    </dgm:pt>
    <dgm:pt modelId="{314697BD-16A0-4C03-A33B-6409F242B50F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Sostegno a tecnologie </a:t>
          </a:r>
          <a:r>
            <a:rPr lang="it-IT" dirty="0" err="1" smtClean="0">
              <a:solidFill>
                <a:srgbClr val="002060"/>
              </a:solidFill>
            </a:rPr>
            <a:t>low</a:t>
          </a:r>
          <a:r>
            <a:rPr lang="it-IT" dirty="0" smtClean="0">
              <a:solidFill>
                <a:srgbClr val="002060"/>
              </a:solidFill>
            </a:rPr>
            <a:t> </a:t>
          </a:r>
          <a:r>
            <a:rPr lang="it-IT" dirty="0" err="1" smtClean="0">
              <a:solidFill>
                <a:srgbClr val="002060"/>
              </a:solidFill>
            </a:rPr>
            <a:t>cost</a:t>
          </a:r>
          <a:r>
            <a:rPr lang="it-IT" dirty="0" smtClean="0">
              <a:solidFill>
                <a:srgbClr val="002060"/>
              </a:solidFill>
            </a:rPr>
            <a:t> per l’agricoltura di montagna</a:t>
          </a:r>
          <a:endParaRPr lang="it-IT" dirty="0">
            <a:solidFill>
              <a:srgbClr val="002060"/>
            </a:solidFill>
          </a:endParaRPr>
        </a:p>
      </dgm:t>
    </dgm:pt>
    <dgm:pt modelId="{18143681-C9F0-4283-BFBA-F64E35A7E454}" type="parTrans" cxnId="{809A6B3F-60C9-4F63-B81B-C158E1F91E6D}">
      <dgm:prSet/>
      <dgm:spPr/>
      <dgm:t>
        <a:bodyPr/>
        <a:lstStyle/>
        <a:p>
          <a:endParaRPr lang="it-IT"/>
        </a:p>
      </dgm:t>
    </dgm:pt>
    <dgm:pt modelId="{76E355BE-355F-4A78-A23A-A63AEF8C4042}" type="sibTrans" cxnId="{809A6B3F-60C9-4F63-B81B-C158E1F91E6D}">
      <dgm:prSet/>
      <dgm:spPr/>
      <dgm:t>
        <a:bodyPr/>
        <a:lstStyle/>
        <a:p>
          <a:endParaRPr lang="it-IT"/>
        </a:p>
      </dgm:t>
    </dgm:pt>
    <dgm:pt modelId="{9922E502-0086-43EB-9811-FA5EF7D6B3BF}" type="pres">
      <dgm:prSet presAssocID="{DC1682AC-F1A4-4DFF-8DD8-08EEAD8341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2C3EF84A-7C1A-4ECA-914D-9B66487C7A96}" type="pres">
      <dgm:prSet presAssocID="{5E7CF54F-B3FC-43BA-B8CA-CBAE19635968}" presName="root" presStyleCnt="0"/>
      <dgm:spPr/>
    </dgm:pt>
    <dgm:pt modelId="{89BE6C80-2C58-4E83-9BF1-816F71FB919E}" type="pres">
      <dgm:prSet presAssocID="{5E7CF54F-B3FC-43BA-B8CA-CBAE19635968}" presName="rootComposite" presStyleCnt="0"/>
      <dgm:spPr/>
    </dgm:pt>
    <dgm:pt modelId="{ADBC3D01-91F5-4A37-802E-D1362ED53012}" type="pres">
      <dgm:prSet presAssocID="{5E7CF54F-B3FC-43BA-B8CA-CBAE19635968}" presName="rootText" presStyleLbl="node1" presStyleIdx="0" presStyleCnt="2"/>
      <dgm:spPr/>
      <dgm:t>
        <a:bodyPr/>
        <a:lstStyle/>
        <a:p>
          <a:endParaRPr lang="it-IT"/>
        </a:p>
      </dgm:t>
    </dgm:pt>
    <dgm:pt modelId="{620C281C-F8D3-4112-95E6-A40FA9A33AF6}" type="pres">
      <dgm:prSet presAssocID="{5E7CF54F-B3FC-43BA-B8CA-CBAE19635968}" presName="rootConnector" presStyleLbl="node1" presStyleIdx="0" presStyleCnt="2"/>
      <dgm:spPr/>
      <dgm:t>
        <a:bodyPr/>
        <a:lstStyle/>
        <a:p>
          <a:endParaRPr lang="it-IT"/>
        </a:p>
      </dgm:t>
    </dgm:pt>
    <dgm:pt modelId="{8BE8C969-9EE3-44A8-8CBD-92E6EFD685C3}" type="pres">
      <dgm:prSet presAssocID="{5E7CF54F-B3FC-43BA-B8CA-CBAE19635968}" presName="childShape" presStyleCnt="0"/>
      <dgm:spPr/>
    </dgm:pt>
    <dgm:pt modelId="{19B27B87-D9A8-4B99-97F3-F583B24F19D7}" type="pres">
      <dgm:prSet presAssocID="{2994C742-E774-4255-9051-EBDAC89D284E}" presName="Name13" presStyleLbl="parChTrans1D2" presStyleIdx="0" presStyleCnt="4"/>
      <dgm:spPr/>
      <dgm:t>
        <a:bodyPr/>
        <a:lstStyle/>
        <a:p>
          <a:endParaRPr lang="it-IT"/>
        </a:p>
      </dgm:t>
    </dgm:pt>
    <dgm:pt modelId="{CA83B219-2DB7-4687-85EC-93D14CEB676D}" type="pres">
      <dgm:prSet presAssocID="{FC2AFC96-830D-46E9-A94C-D20F381C472A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0656D6-5149-4AD9-BA1A-96C0D4734D1D}" type="pres">
      <dgm:prSet presAssocID="{EE35EFF4-626F-4989-99D5-754DA911592D}" presName="Name13" presStyleLbl="parChTrans1D2" presStyleIdx="1" presStyleCnt="4"/>
      <dgm:spPr/>
      <dgm:t>
        <a:bodyPr/>
        <a:lstStyle/>
        <a:p>
          <a:endParaRPr lang="it-IT"/>
        </a:p>
      </dgm:t>
    </dgm:pt>
    <dgm:pt modelId="{31CF6900-2B70-4BC2-BED2-E2162B7DCA0C}" type="pres">
      <dgm:prSet presAssocID="{CAA3CE47-D803-4624-BD7E-0F479526887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44560E-2DFD-4814-B675-D4B26374AAFE}" type="pres">
      <dgm:prSet presAssocID="{8964605F-5F17-48A9-BA1D-5C49244146B8}" presName="root" presStyleCnt="0"/>
      <dgm:spPr/>
    </dgm:pt>
    <dgm:pt modelId="{2A9DEB8B-343A-4642-814D-9DE6FB6E2DCF}" type="pres">
      <dgm:prSet presAssocID="{8964605F-5F17-48A9-BA1D-5C49244146B8}" presName="rootComposite" presStyleCnt="0"/>
      <dgm:spPr/>
    </dgm:pt>
    <dgm:pt modelId="{30BAA1DB-A6EA-4FF4-9809-68D3D15AD859}" type="pres">
      <dgm:prSet presAssocID="{8964605F-5F17-48A9-BA1D-5C49244146B8}" presName="rootText" presStyleLbl="node1" presStyleIdx="1" presStyleCnt="2"/>
      <dgm:spPr/>
      <dgm:t>
        <a:bodyPr/>
        <a:lstStyle/>
        <a:p>
          <a:endParaRPr lang="it-IT"/>
        </a:p>
      </dgm:t>
    </dgm:pt>
    <dgm:pt modelId="{E64FA573-E620-479A-B7CA-EDC0D6AC9B1F}" type="pres">
      <dgm:prSet presAssocID="{8964605F-5F17-48A9-BA1D-5C49244146B8}" presName="rootConnector" presStyleLbl="node1" presStyleIdx="1" presStyleCnt="2"/>
      <dgm:spPr/>
      <dgm:t>
        <a:bodyPr/>
        <a:lstStyle/>
        <a:p>
          <a:endParaRPr lang="it-IT"/>
        </a:p>
      </dgm:t>
    </dgm:pt>
    <dgm:pt modelId="{EE85180D-4F95-4A3D-9F6E-DB3186C01B5D}" type="pres">
      <dgm:prSet presAssocID="{8964605F-5F17-48A9-BA1D-5C49244146B8}" presName="childShape" presStyleCnt="0"/>
      <dgm:spPr/>
    </dgm:pt>
    <dgm:pt modelId="{F4FE7EB0-C0A7-41DE-A0EE-582DC1EC68D8}" type="pres">
      <dgm:prSet presAssocID="{240A6791-79E5-49AE-A0D2-717BE8C49A14}" presName="Name13" presStyleLbl="parChTrans1D2" presStyleIdx="2" presStyleCnt="4"/>
      <dgm:spPr/>
      <dgm:t>
        <a:bodyPr/>
        <a:lstStyle/>
        <a:p>
          <a:endParaRPr lang="it-IT"/>
        </a:p>
      </dgm:t>
    </dgm:pt>
    <dgm:pt modelId="{4295326C-5BDD-4C1A-865B-A12FB864CB41}" type="pres">
      <dgm:prSet presAssocID="{6A45E590-AE62-48CE-B47D-0DF064BEA40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CAF911-F5D8-46CC-A801-0329D9E6A1C9}" type="pres">
      <dgm:prSet presAssocID="{18143681-C9F0-4283-BFBA-F64E35A7E454}" presName="Name13" presStyleLbl="parChTrans1D2" presStyleIdx="3" presStyleCnt="4"/>
      <dgm:spPr/>
      <dgm:t>
        <a:bodyPr/>
        <a:lstStyle/>
        <a:p>
          <a:endParaRPr lang="it-IT"/>
        </a:p>
      </dgm:t>
    </dgm:pt>
    <dgm:pt modelId="{B795F094-6E08-48D3-B6DF-6EED40AB4F15}" type="pres">
      <dgm:prSet presAssocID="{314697BD-16A0-4C03-A33B-6409F242B50F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09A6B3F-60C9-4F63-B81B-C158E1F91E6D}" srcId="{8964605F-5F17-48A9-BA1D-5C49244146B8}" destId="{314697BD-16A0-4C03-A33B-6409F242B50F}" srcOrd="1" destOrd="0" parTransId="{18143681-C9F0-4283-BFBA-F64E35A7E454}" sibTransId="{76E355BE-355F-4A78-A23A-A63AEF8C4042}"/>
    <dgm:cxn modelId="{C62B992C-35B9-4D72-8C95-91C4605660C7}" type="presOf" srcId="{CAA3CE47-D803-4624-BD7E-0F479526887B}" destId="{31CF6900-2B70-4BC2-BED2-E2162B7DCA0C}" srcOrd="0" destOrd="0" presId="urn:microsoft.com/office/officeart/2005/8/layout/hierarchy3"/>
    <dgm:cxn modelId="{6B3C89CD-4DC7-497C-86AE-2037113C9474}" type="presOf" srcId="{18143681-C9F0-4283-BFBA-F64E35A7E454}" destId="{57CAF911-F5D8-46CC-A801-0329D9E6A1C9}" srcOrd="0" destOrd="0" presId="urn:microsoft.com/office/officeart/2005/8/layout/hierarchy3"/>
    <dgm:cxn modelId="{46B7D658-019F-475C-996E-1B6CF7C5F28D}" type="presOf" srcId="{DC1682AC-F1A4-4DFF-8DD8-08EEAD83415F}" destId="{9922E502-0086-43EB-9811-FA5EF7D6B3BF}" srcOrd="0" destOrd="0" presId="urn:microsoft.com/office/officeart/2005/8/layout/hierarchy3"/>
    <dgm:cxn modelId="{E5F34B44-9B5B-40F9-B64C-9B4522A6DBB2}" type="presOf" srcId="{240A6791-79E5-49AE-A0D2-717BE8C49A14}" destId="{F4FE7EB0-C0A7-41DE-A0EE-582DC1EC68D8}" srcOrd="0" destOrd="0" presId="urn:microsoft.com/office/officeart/2005/8/layout/hierarchy3"/>
    <dgm:cxn modelId="{735CD426-01B1-4282-A81E-AE9498D10726}" type="presOf" srcId="{5E7CF54F-B3FC-43BA-B8CA-CBAE19635968}" destId="{ADBC3D01-91F5-4A37-802E-D1362ED53012}" srcOrd="0" destOrd="0" presId="urn:microsoft.com/office/officeart/2005/8/layout/hierarchy3"/>
    <dgm:cxn modelId="{BC7C59CF-40AE-47DF-A0F4-52F247E10F41}" srcId="{8964605F-5F17-48A9-BA1D-5C49244146B8}" destId="{6A45E590-AE62-48CE-B47D-0DF064BEA405}" srcOrd="0" destOrd="0" parTransId="{240A6791-79E5-49AE-A0D2-717BE8C49A14}" sibTransId="{288196A6-9F90-40A7-8730-28E369B7DF1B}"/>
    <dgm:cxn modelId="{6C38E248-909E-4C7D-A48A-996660336B7C}" srcId="{DC1682AC-F1A4-4DFF-8DD8-08EEAD83415F}" destId="{5E7CF54F-B3FC-43BA-B8CA-CBAE19635968}" srcOrd="0" destOrd="0" parTransId="{1135A31B-86F0-43BD-B4C6-B86E42D61CA4}" sibTransId="{52BEB043-6F43-4232-9340-BC7C1B5A258B}"/>
    <dgm:cxn modelId="{80E6643E-793E-4AF3-926C-8912F9A8DECA}" srcId="{5E7CF54F-B3FC-43BA-B8CA-CBAE19635968}" destId="{CAA3CE47-D803-4624-BD7E-0F479526887B}" srcOrd="1" destOrd="0" parTransId="{EE35EFF4-626F-4989-99D5-754DA911592D}" sibTransId="{9ACB72E0-926D-4643-8AD9-A7BD8A17A277}"/>
    <dgm:cxn modelId="{9ABF2250-BF3E-408D-8061-98D8F4CD2229}" type="presOf" srcId="{FC2AFC96-830D-46E9-A94C-D20F381C472A}" destId="{CA83B219-2DB7-4687-85EC-93D14CEB676D}" srcOrd="0" destOrd="0" presId="urn:microsoft.com/office/officeart/2005/8/layout/hierarchy3"/>
    <dgm:cxn modelId="{C3212E4C-5D96-441D-A4CB-C3ACDA514782}" srcId="{5E7CF54F-B3FC-43BA-B8CA-CBAE19635968}" destId="{FC2AFC96-830D-46E9-A94C-D20F381C472A}" srcOrd="0" destOrd="0" parTransId="{2994C742-E774-4255-9051-EBDAC89D284E}" sibTransId="{03E576A1-2278-49FD-A2D9-839B23C82627}"/>
    <dgm:cxn modelId="{31764881-6ECB-479A-B7B9-D23B71921E46}" type="presOf" srcId="{6A45E590-AE62-48CE-B47D-0DF064BEA405}" destId="{4295326C-5BDD-4C1A-865B-A12FB864CB41}" srcOrd="0" destOrd="0" presId="urn:microsoft.com/office/officeart/2005/8/layout/hierarchy3"/>
    <dgm:cxn modelId="{85508E15-94E4-4232-88F6-81C891CE591F}" type="presOf" srcId="{EE35EFF4-626F-4989-99D5-754DA911592D}" destId="{A40656D6-5149-4AD9-BA1A-96C0D4734D1D}" srcOrd="0" destOrd="0" presId="urn:microsoft.com/office/officeart/2005/8/layout/hierarchy3"/>
    <dgm:cxn modelId="{0B1A6050-809B-4B45-90AF-E26A351EAF9B}" type="presOf" srcId="{2994C742-E774-4255-9051-EBDAC89D284E}" destId="{19B27B87-D9A8-4B99-97F3-F583B24F19D7}" srcOrd="0" destOrd="0" presId="urn:microsoft.com/office/officeart/2005/8/layout/hierarchy3"/>
    <dgm:cxn modelId="{A4B59337-C214-46B9-8F05-F129E4310609}" type="presOf" srcId="{5E7CF54F-B3FC-43BA-B8CA-CBAE19635968}" destId="{620C281C-F8D3-4112-95E6-A40FA9A33AF6}" srcOrd="1" destOrd="0" presId="urn:microsoft.com/office/officeart/2005/8/layout/hierarchy3"/>
    <dgm:cxn modelId="{DB893F20-BE5D-45F3-8F6D-D1F834019AAB}" type="presOf" srcId="{8964605F-5F17-48A9-BA1D-5C49244146B8}" destId="{E64FA573-E620-479A-B7CA-EDC0D6AC9B1F}" srcOrd="1" destOrd="0" presId="urn:microsoft.com/office/officeart/2005/8/layout/hierarchy3"/>
    <dgm:cxn modelId="{59CFD961-D40F-4AD7-9899-64B1C8A56F20}" srcId="{DC1682AC-F1A4-4DFF-8DD8-08EEAD83415F}" destId="{8964605F-5F17-48A9-BA1D-5C49244146B8}" srcOrd="1" destOrd="0" parTransId="{EE2DA843-F4B9-4540-8E8E-05E49DA2B399}" sibTransId="{16DADA6D-C10D-49BE-9CBB-3D10111862B6}"/>
    <dgm:cxn modelId="{50FBF375-6B92-4A6B-8C85-A2AAB101F4C2}" type="presOf" srcId="{8964605F-5F17-48A9-BA1D-5C49244146B8}" destId="{30BAA1DB-A6EA-4FF4-9809-68D3D15AD859}" srcOrd="0" destOrd="0" presId="urn:microsoft.com/office/officeart/2005/8/layout/hierarchy3"/>
    <dgm:cxn modelId="{4445A5D2-FF7A-40A0-8894-B1C43E05E5C4}" type="presOf" srcId="{314697BD-16A0-4C03-A33B-6409F242B50F}" destId="{B795F094-6E08-48D3-B6DF-6EED40AB4F15}" srcOrd="0" destOrd="0" presId="urn:microsoft.com/office/officeart/2005/8/layout/hierarchy3"/>
    <dgm:cxn modelId="{EB3BEB48-B5ED-4B95-98E0-95A3DE82EFB3}" type="presParOf" srcId="{9922E502-0086-43EB-9811-FA5EF7D6B3BF}" destId="{2C3EF84A-7C1A-4ECA-914D-9B66487C7A96}" srcOrd="0" destOrd="0" presId="urn:microsoft.com/office/officeart/2005/8/layout/hierarchy3"/>
    <dgm:cxn modelId="{7A99D3A0-0C3A-4B85-A8C9-6DD5186924F0}" type="presParOf" srcId="{2C3EF84A-7C1A-4ECA-914D-9B66487C7A96}" destId="{89BE6C80-2C58-4E83-9BF1-816F71FB919E}" srcOrd="0" destOrd="0" presId="urn:microsoft.com/office/officeart/2005/8/layout/hierarchy3"/>
    <dgm:cxn modelId="{D17DA6B4-600B-4A87-9632-F8319071AB96}" type="presParOf" srcId="{89BE6C80-2C58-4E83-9BF1-816F71FB919E}" destId="{ADBC3D01-91F5-4A37-802E-D1362ED53012}" srcOrd="0" destOrd="0" presId="urn:microsoft.com/office/officeart/2005/8/layout/hierarchy3"/>
    <dgm:cxn modelId="{D3C9DD99-5092-40EA-A6C1-3A1E3E139124}" type="presParOf" srcId="{89BE6C80-2C58-4E83-9BF1-816F71FB919E}" destId="{620C281C-F8D3-4112-95E6-A40FA9A33AF6}" srcOrd="1" destOrd="0" presId="urn:microsoft.com/office/officeart/2005/8/layout/hierarchy3"/>
    <dgm:cxn modelId="{3D44F1AC-127F-48C1-8A10-9C9B6EC6D685}" type="presParOf" srcId="{2C3EF84A-7C1A-4ECA-914D-9B66487C7A96}" destId="{8BE8C969-9EE3-44A8-8CBD-92E6EFD685C3}" srcOrd="1" destOrd="0" presId="urn:microsoft.com/office/officeart/2005/8/layout/hierarchy3"/>
    <dgm:cxn modelId="{99B0C978-C63A-4DE7-B253-03D3A4384EFC}" type="presParOf" srcId="{8BE8C969-9EE3-44A8-8CBD-92E6EFD685C3}" destId="{19B27B87-D9A8-4B99-97F3-F583B24F19D7}" srcOrd="0" destOrd="0" presId="urn:microsoft.com/office/officeart/2005/8/layout/hierarchy3"/>
    <dgm:cxn modelId="{B0E7FD70-2CA9-4507-AF20-E2B6F05CDEA1}" type="presParOf" srcId="{8BE8C969-9EE3-44A8-8CBD-92E6EFD685C3}" destId="{CA83B219-2DB7-4687-85EC-93D14CEB676D}" srcOrd="1" destOrd="0" presId="urn:microsoft.com/office/officeart/2005/8/layout/hierarchy3"/>
    <dgm:cxn modelId="{42BDA58C-4710-41F2-89E8-4D06436BE588}" type="presParOf" srcId="{8BE8C969-9EE3-44A8-8CBD-92E6EFD685C3}" destId="{A40656D6-5149-4AD9-BA1A-96C0D4734D1D}" srcOrd="2" destOrd="0" presId="urn:microsoft.com/office/officeart/2005/8/layout/hierarchy3"/>
    <dgm:cxn modelId="{73C94FB6-7D42-4EA9-91DF-4C3E7C9280A3}" type="presParOf" srcId="{8BE8C969-9EE3-44A8-8CBD-92E6EFD685C3}" destId="{31CF6900-2B70-4BC2-BED2-E2162B7DCA0C}" srcOrd="3" destOrd="0" presId="urn:microsoft.com/office/officeart/2005/8/layout/hierarchy3"/>
    <dgm:cxn modelId="{E2CA9E3E-D460-44E9-B4E1-26FBC07FDD3E}" type="presParOf" srcId="{9922E502-0086-43EB-9811-FA5EF7D6B3BF}" destId="{1B44560E-2DFD-4814-B675-D4B26374AAFE}" srcOrd="1" destOrd="0" presId="urn:microsoft.com/office/officeart/2005/8/layout/hierarchy3"/>
    <dgm:cxn modelId="{68836781-D1B2-4730-9E94-8CE8D920AB09}" type="presParOf" srcId="{1B44560E-2DFD-4814-B675-D4B26374AAFE}" destId="{2A9DEB8B-343A-4642-814D-9DE6FB6E2DCF}" srcOrd="0" destOrd="0" presId="urn:microsoft.com/office/officeart/2005/8/layout/hierarchy3"/>
    <dgm:cxn modelId="{E7EC83E5-7DDC-4874-9EC6-9A7C11A9DE84}" type="presParOf" srcId="{2A9DEB8B-343A-4642-814D-9DE6FB6E2DCF}" destId="{30BAA1DB-A6EA-4FF4-9809-68D3D15AD859}" srcOrd="0" destOrd="0" presId="urn:microsoft.com/office/officeart/2005/8/layout/hierarchy3"/>
    <dgm:cxn modelId="{C426BECE-A807-49CF-803E-360F077FA14C}" type="presParOf" srcId="{2A9DEB8B-343A-4642-814D-9DE6FB6E2DCF}" destId="{E64FA573-E620-479A-B7CA-EDC0D6AC9B1F}" srcOrd="1" destOrd="0" presId="urn:microsoft.com/office/officeart/2005/8/layout/hierarchy3"/>
    <dgm:cxn modelId="{E7E2B9FB-EAAC-4AEC-824E-1A132E0156F0}" type="presParOf" srcId="{1B44560E-2DFD-4814-B675-D4B26374AAFE}" destId="{EE85180D-4F95-4A3D-9F6E-DB3186C01B5D}" srcOrd="1" destOrd="0" presId="urn:microsoft.com/office/officeart/2005/8/layout/hierarchy3"/>
    <dgm:cxn modelId="{A3158A53-9C77-4EB7-BFEA-936D8EFE8521}" type="presParOf" srcId="{EE85180D-4F95-4A3D-9F6E-DB3186C01B5D}" destId="{F4FE7EB0-C0A7-41DE-A0EE-582DC1EC68D8}" srcOrd="0" destOrd="0" presId="urn:microsoft.com/office/officeart/2005/8/layout/hierarchy3"/>
    <dgm:cxn modelId="{4EE507C9-A457-4BB8-8D9F-64F6FD809362}" type="presParOf" srcId="{EE85180D-4F95-4A3D-9F6E-DB3186C01B5D}" destId="{4295326C-5BDD-4C1A-865B-A12FB864CB41}" srcOrd="1" destOrd="0" presId="urn:microsoft.com/office/officeart/2005/8/layout/hierarchy3"/>
    <dgm:cxn modelId="{13471B88-104C-4BCB-AA7F-28B9734BA817}" type="presParOf" srcId="{EE85180D-4F95-4A3D-9F6E-DB3186C01B5D}" destId="{57CAF911-F5D8-46CC-A801-0329D9E6A1C9}" srcOrd="2" destOrd="0" presId="urn:microsoft.com/office/officeart/2005/8/layout/hierarchy3"/>
    <dgm:cxn modelId="{D6998B18-540E-49DB-A25E-2D3D631BC0DC}" type="presParOf" srcId="{EE85180D-4F95-4A3D-9F6E-DB3186C01B5D}" destId="{B795F094-6E08-48D3-B6DF-6EED40AB4F1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1682AC-F1A4-4DFF-8DD8-08EEAD83415F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5E7CF54F-B3FC-43BA-B8CA-CBAE19635968}">
      <dgm:prSet phldrT="[Testo]"/>
      <dgm:spPr/>
      <dgm:t>
        <a:bodyPr/>
        <a:lstStyle/>
        <a:p>
          <a:r>
            <a:rPr lang="it-IT" dirty="0" smtClean="0"/>
            <a:t>Accesso alla terra e alla casa</a:t>
          </a:r>
          <a:endParaRPr lang="it-IT" dirty="0"/>
        </a:p>
      </dgm:t>
    </dgm:pt>
    <dgm:pt modelId="{1135A31B-86F0-43BD-B4C6-B86E42D61CA4}" type="parTrans" cxnId="{6C38E248-909E-4C7D-A48A-996660336B7C}">
      <dgm:prSet/>
      <dgm:spPr/>
      <dgm:t>
        <a:bodyPr/>
        <a:lstStyle/>
        <a:p>
          <a:endParaRPr lang="it-IT"/>
        </a:p>
      </dgm:t>
    </dgm:pt>
    <dgm:pt modelId="{52BEB043-6F43-4232-9340-BC7C1B5A258B}" type="sibTrans" cxnId="{6C38E248-909E-4C7D-A48A-996660336B7C}">
      <dgm:prSet/>
      <dgm:spPr/>
      <dgm:t>
        <a:bodyPr/>
        <a:lstStyle/>
        <a:p>
          <a:endParaRPr lang="it-IT"/>
        </a:p>
      </dgm:t>
    </dgm:pt>
    <dgm:pt modelId="{FC2AFC96-830D-46E9-A94C-D20F381C472A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Promozione di politiche di contesto per l’</a:t>
          </a:r>
          <a:r>
            <a:rPr lang="it-IT" dirty="0" err="1" smtClean="0">
              <a:solidFill>
                <a:srgbClr val="002060"/>
              </a:solidFill>
            </a:rPr>
            <a:t>incoming</a:t>
          </a:r>
          <a:r>
            <a:rPr lang="it-IT" dirty="0" smtClean="0">
              <a:solidFill>
                <a:srgbClr val="002060"/>
              </a:solidFill>
            </a:rPr>
            <a:t> insediativo </a:t>
          </a:r>
          <a:endParaRPr lang="it-IT" dirty="0">
            <a:solidFill>
              <a:srgbClr val="002060"/>
            </a:solidFill>
          </a:endParaRPr>
        </a:p>
      </dgm:t>
    </dgm:pt>
    <dgm:pt modelId="{2994C742-E774-4255-9051-EBDAC89D284E}" type="parTrans" cxnId="{C3212E4C-5D96-441D-A4CB-C3ACDA514782}">
      <dgm:prSet/>
      <dgm:spPr/>
      <dgm:t>
        <a:bodyPr/>
        <a:lstStyle/>
        <a:p>
          <a:endParaRPr lang="it-IT"/>
        </a:p>
      </dgm:t>
    </dgm:pt>
    <dgm:pt modelId="{03E576A1-2278-49FD-A2D9-839B23C82627}" type="sibTrans" cxnId="{C3212E4C-5D96-441D-A4CB-C3ACDA514782}">
      <dgm:prSet/>
      <dgm:spPr/>
      <dgm:t>
        <a:bodyPr/>
        <a:lstStyle/>
        <a:p>
          <a:endParaRPr lang="it-IT"/>
        </a:p>
      </dgm:t>
    </dgm:pt>
    <dgm:pt modelId="{CAA3CE47-D803-4624-BD7E-0F479526887B}">
      <dgm:prSet phldrT="[Testo]"/>
      <dgm:spPr/>
      <dgm:t>
        <a:bodyPr/>
        <a:lstStyle/>
        <a:p>
          <a:r>
            <a:rPr lang="it-IT" dirty="0" err="1" smtClean="0">
              <a:solidFill>
                <a:srgbClr val="002060"/>
              </a:solidFill>
            </a:rPr>
            <a:t>Housing</a:t>
          </a:r>
          <a:r>
            <a:rPr lang="it-IT" dirty="0" smtClean="0">
              <a:solidFill>
                <a:srgbClr val="002060"/>
              </a:solidFill>
            </a:rPr>
            <a:t> auto-costruito per la </a:t>
          </a:r>
          <a:r>
            <a:rPr lang="it-IT" dirty="0" err="1" smtClean="0">
              <a:solidFill>
                <a:srgbClr val="002060"/>
              </a:solidFill>
            </a:rPr>
            <a:t>ri</a:t>
          </a:r>
          <a:r>
            <a:rPr lang="it-IT" dirty="0" smtClean="0">
              <a:solidFill>
                <a:srgbClr val="002060"/>
              </a:solidFill>
            </a:rPr>
            <a:t>-funzionalizzazione di beni comuni nei territori montani</a:t>
          </a:r>
          <a:endParaRPr lang="it-IT" dirty="0">
            <a:solidFill>
              <a:srgbClr val="002060"/>
            </a:solidFill>
          </a:endParaRPr>
        </a:p>
      </dgm:t>
    </dgm:pt>
    <dgm:pt modelId="{EE35EFF4-626F-4989-99D5-754DA911592D}" type="parTrans" cxnId="{80E6643E-793E-4AF3-926C-8912F9A8DECA}">
      <dgm:prSet/>
      <dgm:spPr/>
      <dgm:t>
        <a:bodyPr/>
        <a:lstStyle/>
        <a:p>
          <a:endParaRPr lang="it-IT"/>
        </a:p>
      </dgm:t>
    </dgm:pt>
    <dgm:pt modelId="{9ACB72E0-926D-4643-8AD9-A7BD8A17A277}" type="sibTrans" cxnId="{80E6643E-793E-4AF3-926C-8912F9A8DECA}">
      <dgm:prSet/>
      <dgm:spPr/>
      <dgm:t>
        <a:bodyPr/>
        <a:lstStyle/>
        <a:p>
          <a:endParaRPr lang="it-IT"/>
        </a:p>
      </dgm:t>
    </dgm:pt>
    <dgm:pt modelId="{8964605F-5F17-48A9-BA1D-5C49244146B8}">
      <dgm:prSet phldrT="[Testo]"/>
      <dgm:spPr/>
      <dgm:t>
        <a:bodyPr/>
        <a:lstStyle/>
        <a:p>
          <a:r>
            <a:rPr lang="it-IT" dirty="0" smtClean="0"/>
            <a:t>Accesso al sapere e sostegno alle imprese nella fase di start up</a:t>
          </a:r>
          <a:endParaRPr lang="it-IT" dirty="0"/>
        </a:p>
      </dgm:t>
    </dgm:pt>
    <dgm:pt modelId="{EE2DA843-F4B9-4540-8E8E-05E49DA2B399}" type="parTrans" cxnId="{59CFD961-D40F-4AD7-9899-64B1C8A56F20}">
      <dgm:prSet/>
      <dgm:spPr/>
      <dgm:t>
        <a:bodyPr/>
        <a:lstStyle/>
        <a:p>
          <a:endParaRPr lang="it-IT"/>
        </a:p>
      </dgm:t>
    </dgm:pt>
    <dgm:pt modelId="{16DADA6D-C10D-49BE-9CBB-3D10111862B6}" type="sibTrans" cxnId="{59CFD961-D40F-4AD7-9899-64B1C8A56F20}">
      <dgm:prSet/>
      <dgm:spPr/>
      <dgm:t>
        <a:bodyPr/>
        <a:lstStyle/>
        <a:p>
          <a:endParaRPr lang="it-IT"/>
        </a:p>
      </dgm:t>
    </dgm:pt>
    <dgm:pt modelId="{6A45E590-AE62-48CE-B47D-0DF064BEA405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Costruzione di pacchetti di tutoring (</a:t>
          </a:r>
          <a:r>
            <a:rPr lang="it-IT" dirty="0" err="1" smtClean="0">
              <a:solidFill>
                <a:srgbClr val="002060"/>
              </a:solidFill>
            </a:rPr>
            <a:t>mentoring</a:t>
          </a:r>
          <a:r>
            <a:rPr lang="it-IT" dirty="0" smtClean="0">
              <a:solidFill>
                <a:srgbClr val="002060"/>
              </a:solidFill>
            </a:rPr>
            <a:t> locale, formazione, incubazione, accelerazione)</a:t>
          </a:r>
          <a:endParaRPr lang="it-IT" dirty="0">
            <a:solidFill>
              <a:srgbClr val="002060"/>
            </a:solidFill>
          </a:endParaRPr>
        </a:p>
      </dgm:t>
    </dgm:pt>
    <dgm:pt modelId="{240A6791-79E5-49AE-A0D2-717BE8C49A14}" type="parTrans" cxnId="{BC7C59CF-40AE-47DF-A0F4-52F247E10F41}">
      <dgm:prSet/>
      <dgm:spPr/>
      <dgm:t>
        <a:bodyPr/>
        <a:lstStyle/>
        <a:p>
          <a:endParaRPr lang="it-IT"/>
        </a:p>
      </dgm:t>
    </dgm:pt>
    <dgm:pt modelId="{288196A6-9F90-40A7-8730-28E369B7DF1B}" type="sibTrans" cxnId="{BC7C59CF-40AE-47DF-A0F4-52F247E10F41}">
      <dgm:prSet/>
      <dgm:spPr/>
      <dgm:t>
        <a:bodyPr/>
        <a:lstStyle/>
        <a:p>
          <a:endParaRPr lang="it-IT"/>
        </a:p>
      </dgm:t>
    </dgm:pt>
    <dgm:pt modelId="{314697BD-16A0-4C03-A33B-6409F242B50F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Scuola per la pastorizia sul modello francese</a:t>
          </a:r>
          <a:endParaRPr lang="it-IT" dirty="0">
            <a:solidFill>
              <a:srgbClr val="002060"/>
            </a:solidFill>
          </a:endParaRPr>
        </a:p>
      </dgm:t>
    </dgm:pt>
    <dgm:pt modelId="{18143681-C9F0-4283-BFBA-F64E35A7E454}" type="parTrans" cxnId="{809A6B3F-60C9-4F63-B81B-C158E1F91E6D}">
      <dgm:prSet/>
      <dgm:spPr/>
      <dgm:t>
        <a:bodyPr/>
        <a:lstStyle/>
        <a:p>
          <a:endParaRPr lang="it-IT"/>
        </a:p>
      </dgm:t>
    </dgm:pt>
    <dgm:pt modelId="{76E355BE-355F-4A78-A23A-A63AEF8C4042}" type="sibTrans" cxnId="{809A6B3F-60C9-4F63-B81B-C158E1F91E6D}">
      <dgm:prSet/>
      <dgm:spPr/>
      <dgm:t>
        <a:bodyPr/>
        <a:lstStyle/>
        <a:p>
          <a:endParaRPr lang="it-IT"/>
        </a:p>
      </dgm:t>
    </dgm:pt>
    <dgm:pt modelId="{9922E502-0086-43EB-9811-FA5EF7D6B3BF}" type="pres">
      <dgm:prSet presAssocID="{DC1682AC-F1A4-4DFF-8DD8-08EEAD8341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2C3EF84A-7C1A-4ECA-914D-9B66487C7A96}" type="pres">
      <dgm:prSet presAssocID="{5E7CF54F-B3FC-43BA-B8CA-CBAE19635968}" presName="root" presStyleCnt="0"/>
      <dgm:spPr/>
    </dgm:pt>
    <dgm:pt modelId="{89BE6C80-2C58-4E83-9BF1-816F71FB919E}" type="pres">
      <dgm:prSet presAssocID="{5E7CF54F-B3FC-43BA-B8CA-CBAE19635968}" presName="rootComposite" presStyleCnt="0"/>
      <dgm:spPr/>
    </dgm:pt>
    <dgm:pt modelId="{ADBC3D01-91F5-4A37-802E-D1362ED53012}" type="pres">
      <dgm:prSet presAssocID="{5E7CF54F-B3FC-43BA-B8CA-CBAE19635968}" presName="rootText" presStyleLbl="node1" presStyleIdx="0" presStyleCnt="2"/>
      <dgm:spPr/>
      <dgm:t>
        <a:bodyPr/>
        <a:lstStyle/>
        <a:p>
          <a:endParaRPr lang="it-IT"/>
        </a:p>
      </dgm:t>
    </dgm:pt>
    <dgm:pt modelId="{620C281C-F8D3-4112-95E6-A40FA9A33AF6}" type="pres">
      <dgm:prSet presAssocID="{5E7CF54F-B3FC-43BA-B8CA-CBAE19635968}" presName="rootConnector" presStyleLbl="node1" presStyleIdx="0" presStyleCnt="2"/>
      <dgm:spPr/>
      <dgm:t>
        <a:bodyPr/>
        <a:lstStyle/>
        <a:p>
          <a:endParaRPr lang="it-IT"/>
        </a:p>
      </dgm:t>
    </dgm:pt>
    <dgm:pt modelId="{8BE8C969-9EE3-44A8-8CBD-92E6EFD685C3}" type="pres">
      <dgm:prSet presAssocID="{5E7CF54F-B3FC-43BA-B8CA-CBAE19635968}" presName="childShape" presStyleCnt="0"/>
      <dgm:spPr/>
    </dgm:pt>
    <dgm:pt modelId="{19B27B87-D9A8-4B99-97F3-F583B24F19D7}" type="pres">
      <dgm:prSet presAssocID="{2994C742-E774-4255-9051-EBDAC89D284E}" presName="Name13" presStyleLbl="parChTrans1D2" presStyleIdx="0" presStyleCnt="4"/>
      <dgm:spPr/>
      <dgm:t>
        <a:bodyPr/>
        <a:lstStyle/>
        <a:p>
          <a:endParaRPr lang="it-IT"/>
        </a:p>
      </dgm:t>
    </dgm:pt>
    <dgm:pt modelId="{CA83B219-2DB7-4687-85EC-93D14CEB676D}" type="pres">
      <dgm:prSet presAssocID="{FC2AFC96-830D-46E9-A94C-D20F381C472A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0656D6-5149-4AD9-BA1A-96C0D4734D1D}" type="pres">
      <dgm:prSet presAssocID="{EE35EFF4-626F-4989-99D5-754DA911592D}" presName="Name13" presStyleLbl="parChTrans1D2" presStyleIdx="1" presStyleCnt="4"/>
      <dgm:spPr/>
      <dgm:t>
        <a:bodyPr/>
        <a:lstStyle/>
        <a:p>
          <a:endParaRPr lang="it-IT"/>
        </a:p>
      </dgm:t>
    </dgm:pt>
    <dgm:pt modelId="{31CF6900-2B70-4BC2-BED2-E2162B7DCA0C}" type="pres">
      <dgm:prSet presAssocID="{CAA3CE47-D803-4624-BD7E-0F479526887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44560E-2DFD-4814-B675-D4B26374AAFE}" type="pres">
      <dgm:prSet presAssocID="{8964605F-5F17-48A9-BA1D-5C49244146B8}" presName="root" presStyleCnt="0"/>
      <dgm:spPr/>
    </dgm:pt>
    <dgm:pt modelId="{2A9DEB8B-343A-4642-814D-9DE6FB6E2DCF}" type="pres">
      <dgm:prSet presAssocID="{8964605F-5F17-48A9-BA1D-5C49244146B8}" presName="rootComposite" presStyleCnt="0"/>
      <dgm:spPr/>
    </dgm:pt>
    <dgm:pt modelId="{30BAA1DB-A6EA-4FF4-9809-68D3D15AD859}" type="pres">
      <dgm:prSet presAssocID="{8964605F-5F17-48A9-BA1D-5C49244146B8}" presName="rootText" presStyleLbl="node1" presStyleIdx="1" presStyleCnt="2"/>
      <dgm:spPr/>
      <dgm:t>
        <a:bodyPr/>
        <a:lstStyle/>
        <a:p>
          <a:endParaRPr lang="it-IT"/>
        </a:p>
      </dgm:t>
    </dgm:pt>
    <dgm:pt modelId="{E64FA573-E620-479A-B7CA-EDC0D6AC9B1F}" type="pres">
      <dgm:prSet presAssocID="{8964605F-5F17-48A9-BA1D-5C49244146B8}" presName="rootConnector" presStyleLbl="node1" presStyleIdx="1" presStyleCnt="2"/>
      <dgm:spPr/>
      <dgm:t>
        <a:bodyPr/>
        <a:lstStyle/>
        <a:p>
          <a:endParaRPr lang="it-IT"/>
        </a:p>
      </dgm:t>
    </dgm:pt>
    <dgm:pt modelId="{EE85180D-4F95-4A3D-9F6E-DB3186C01B5D}" type="pres">
      <dgm:prSet presAssocID="{8964605F-5F17-48A9-BA1D-5C49244146B8}" presName="childShape" presStyleCnt="0"/>
      <dgm:spPr/>
    </dgm:pt>
    <dgm:pt modelId="{F4FE7EB0-C0A7-41DE-A0EE-582DC1EC68D8}" type="pres">
      <dgm:prSet presAssocID="{240A6791-79E5-49AE-A0D2-717BE8C49A14}" presName="Name13" presStyleLbl="parChTrans1D2" presStyleIdx="2" presStyleCnt="4"/>
      <dgm:spPr/>
      <dgm:t>
        <a:bodyPr/>
        <a:lstStyle/>
        <a:p>
          <a:endParaRPr lang="it-IT"/>
        </a:p>
      </dgm:t>
    </dgm:pt>
    <dgm:pt modelId="{4295326C-5BDD-4C1A-865B-A12FB864CB41}" type="pres">
      <dgm:prSet presAssocID="{6A45E590-AE62-48CE-B47D-0DF064BEA40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CAF911-F5D8-46CC-A801-0329D9E6A1C9}" type="pres">
      <dgm:prSet presAssocID="{18143681-C9F0-4283-BFBA-F64E35A7E454}" presName="Name13" presStyleLbl="parChTrans1D2" presStyleIdx="3" presStyleCnt="4"/>
      <dgm:spPr/>
      <dgm:t>
        <a:bodyPr/>
        <a:lstStyle/>
        <a:p>
          <a:endParaRPr lang="it-IT"/>
        </a:p>
      </dgm:t>
    </dgm:pt>
    <dgm:pt modelId="{B795F094-6E08-48D3-B6DF-6EED40AB4F15}" type="pres">
      <dgm:prSet presAssocID="{314697BD-16A0-4C03-A33B-6409F242B50F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2B628AD-1481-471E-96B1-AEC51EC44935}" type="presOf" srcId="{8964605F-5F17-48A9-BA1D-5C49244146B8}" destId="{E64FA573-E620-479A-B7CA-EDC0D6AC9B1F}" srcOrd="1" destOrd="0" presId="urn:microsoft.com/office/officeart/2005/8/layout/hierarchy3"/>
    <dgm:cxn modelId="{6C38E248-909E-4C7D-A48A-996660336B7C}" srcId="{DC1682AC-F1A4-4DFF-8DD8-08EEAD83415F}" destId="{5E7CF54F-B3FC-43BA-B8CA-CBAE19635968}" srcOrd="0" destOrd="0" parTransId="{1135A31B-86F0-43BD-B4C6-B86E42D61CA4}" sibTransId="{52BEB043-6F43-4232-9340-BC7C1B5A258B}"/>
    <dgm:cxn modelId="{6C7F4AA1-77FC-4A73-8B24-C3E0ED1A0D73}" type="presOf" srcId="{18143681-C9F0-4283-BFBA-F64E35A7E454}" destId="{57CAF911-F5D8-46CC-A801-0329D9E6A1C9}" srcOrd="0" destOrd="0" presId="urn:microsoft.com/office/officeart/2005/8/layout/hierarchy3"/>
    <dgm:cxn modelId="{80E6643E-793E-4AF3-926C-8912F9A8DECA}" srcId="{5E7CF54F-B3FC-43BA-B8CA-CBAE19635968}" destId="{CAA3CE47-D803-4624-BD7E-0F479526887B}" srcOrd="1" destOrd="0" parTransId="{EE35EFF4-626F-4989-99D5-754DA911592D}" sibTransId="{9ACB72E0-926D-4643-8AD9-A7BD8A17A277}"/>
    <dgm:cxn modelId="{A3CE4A64-EA80-4794-87DE-41A3FD347F16}" type="presOf" srcId="{DC1682AC-F1A4-4DFF-8DD8-08EEAD83415F}" destId="{9922E502-0086-43EB-9811-FA5EF7D6B3BF}" srcOrd="0" destOrd="0" presId="urn:microsoft.com/office/officeart/2005/8/layout/hierarchy3"/>
    <dgm:cxn modelId="{59CFD961-D40F-4AD7-9899-64B1C8A56F20}" srcId="{DC1682AC-F1A4-4DFF-8DD8-08EEAD83415F}" destId="{8964605F-5F17-48A9-BA1D-5C49244146B8}" srcOrd="1" destOrd="0" parTransId="{EE2DA843-F4B9-4540-8E8E-05E49DA2B399}" sibTransId="{16DADA6D-C10D-49BE-9CBB-3D10111862B6}"/>
    <dgm:cxn modelId="{16F4246B-CE63-49F2-A28D-AAE5F18BF8BF}" type="presOf" srcId="{6A45E590-AE62-48CE-B47D-0DF064BEA405}" destId="{4295326C-5BDD-4C1A-865B-A12FB864CB41}" srcOrd="0" destOrd="0" presId="urn:microsoft.com/office/officeart/2005/8/layout/hierarchy3"/>
    <dgm:cxn modelId="{405C734F-AB11-4992-A4B4-225A31881EDA}" type="presOf" srcId="{CAA3CE47-D803-4624-BD7E-0F479526887B}" destId="{31CF6900-2B70-4BC2-BED2-E2162B7DCA0C}" srcOrd="0" destOrd="0" presId="urn:microsoft.com/office/officeart/2005/8/layout/hierarchy3"/>
    <dgm:cxn modelId="{53754C6D-0156-4749-98B4-AADADE4A5312}" type="presOf" srcId="{314697BD-16A0-4C03-A33B-6409F242B50F}" destId="{B795F094-6E08-48D3-B6DF-6EED40AB4F15}" srcOrd="0" destOrd="0" presId="urn:microsoft.com/office/officeart/2005/8/layout/hierarchy3"/>
    <dgm:cxn modelId="{BC7C59CF-40AE-47DF-A0F4-52F247E10F41}" srcId="{8964605F-5F17-48A9-BA1D-5C49244146B8}" destId="{6A45E590-AE62-48CE-B47D-0DF064BEA405}" srcOrd="0" destOrd="0" parTransId="{240A6791-79E5-49AE-A0D2-717BE8C49A14}" sibTransId="{288196A6-9F90-40A7-8730-28E369B7DF1B}"/>
    <dgm:cxn modelId="{532BC637-0D9F-4513-829B-C284A4FC6F5F}" type="presOf" srcId="{240A6791-79E5-49AE-A0D2-717BE8C49A14}" destId="{F4FE7EB0-C0A7-41DE-A0EE-582DC1EC68D8}" srcOrd="0" destOrd="0" presId="urn:microsoft.com/office/officeart/2005/8/layout/hierarchy3"/>
    <dgm:cxn modelId="{6F66C140-D031-4205-87FB-3F5345D12791}" type="presOf" srcId="{5E7CF54F-B3FC-43BA-B8CA-CBAE19635968}" destId="{620C281C-F8D3-4112-95E6-A40FA9A33AF6}" srcOrd="1" destOrd="0" presId="urn:microsoft.com/office/officeart/2005/8/layout/hierarchy3"/>
    <dgm:cxn modelId="{B11CA29A-DB24-4B47-915A-72C41A516CBA}" type="presOf" srcId="{EE35EFF4-626F-4989-99D5-754DA911592D}" destId="{A40656D6-5149-4AD9-BA1A-96C0D4734D1D}" srcOrd="0" destOrd="0" presId="urn:microsoft.com/office/officeart/2005/8/layout/hierarchy3"/>
    <dgm:cxn modelId="{809A6B3F-60C9-4F63-B81B-C158E1F91E6D}" srcId="{8964605F-5F17-48A9-BA1D-5C49244146B8}" destId="{314697BD-16A0-4C03-A33B-6409F242B50F}" srcOrd="1" destOrd="0" parTransId="{18143681-C9F0-4283-BFBA-F64E35A7E454}" sibTransId="{76E355BE-355F-4A78-A23A-A63AEF8C4042}"/>
    <dgm:cxn modelId="{447A0202-800B-4346-90C1-D9A27094B0D5}" type="presOf" srcId="{FC2AFC96-830D-46E9-A94C-D20F381C472A}" destId="{CA83B219-2DB7-4687-85EC-93D14CEB676D}" srcOrd="0" destOrd="0" presId="urn:microsoft.com/office/officeart/2005/8/layout/hierarchy3"/>
    <dgm:cxn modelId="{E1FA422A-7F8B-48A6-9372-FFA46AB3E872}" type="presOf" srcId="{2994C742-E774-4255-9051-EBDAC89D284E}" destId="{19B27B87-D9A8-4B99-97F3-F583B24F19D7}" srcOrd="0" destOrd="0" presId="urn:microsoft.com/office/officeart/2005/8/layout/hierarchy3"/>
    <dgm:cxn modelId="{8FD30F2E-604C-4C42-B4D0-4E7A110272A4}" type="presOf" srcId="{8964605F-5F17-48A9-BA1D-5C49244146B8}" destId="{30BAA1DB-A6EA-4FF4-9809-68D3D15AD859}" srcOrd="0" destOrd="0" presId="urn:microsoft.com/office/officeart/2005/8/layout/hierarchy3"/>
    <dgm:cxn modelId="{C3212E4C-5D96-441D-A4CB-C3ACDA514782}" srcId="{5E7CF54F-B3FC-43BA-B8CA-CBAE19635968}" destId="{FC2AFC96-830D-46E9-A94C-D20F381C472A}" srcOrd="0" destOrd="0" parTransId="{2994C742-E774-4255-9051-EBDAC89D284E}" sibTransId="{03E576A1-2278-49FD-A2D9-839B23C82627}"/>
    <dgm:cxn modelId="{0D9FCDBB-47BE-40B5-A82C-8FCDFB1AE0FE}" type="presOf" srcId="{5E7CF54F-B3FC-43BA-B8CA-CBAE19635968}" destId="{ADBC3D01-91F5-4A37-802E-D1362ED53012}" srcOrd="0" destOrd="0" presId="urn:microsoft.com/office/officeart/2005/8/layout/hierarchy3"/>
    <dgm:cxn modelId="{BFE149D7-0D92-4B78-886F-E5BDD029BBFA}" type="presParOf" srcId="{9922E502-0086-43EB-9811-FA5EF7D6B3BF}" destId="{2C3EF84A-7C1A-4ECA-914D-9B66487C7A96}" srcOrd="0" destOrd="0" presId="urn:microsoft.com/office/officeart/2005/8/layout/hierarchy3"/>
    <dgm:cxn modelId="{8A6D5374-D0AF-4365-AB82-D13DCDBD126D}" type="presParOf" srcId="{2C3EF84A-7C1A-4ECA-914D-9B66487C7A96}" destId="{89BE6C80-2C58-4E83-9BF1-816F71FB919E}" srcOrd="0" destOrd="0" presId="urn:microsoft.com/office/officeart/2005/8/layout/hierarchy3"/>
    <dgm:cxn modelId="{31C9DCD3-36CD-468D-B571-A53CC8EF946D}" type="presParOf" srcId="{89BE6C80-2C58-4E83-9BF1-816F71FB919E}" destId="{ADBC3D01-91F5-4A37-802E-D1362ED53012}" srcOrd="0" destOrd="0" presId="urn:microsoft.com/office/officeart/2005/8/layout/hierarchy3"/>
    <dgm:cxn modelId="{AFB551B3-28D9-4557-8176-EFB06C752C28}" type="presParOf" srcId="{89BE6C80-2C58-4E83-9BF1-816F71FB919E}" destId="{620C281C-F8D3-4112-95E6-A40FA9A33AF6}" srcOrd="1" destOrd="0" presId="urn:microsoft.com/office/officeart/2005/8/layout/hierarchy3"/>
    <dgm:cxn modelId="{5B47DF74-FDFB-4961-AE01-0FCA9DFB19C0}" type="presParOf" srcId="{2C3EF84A-7C1A-4ECA-914D-9B66487C7A96}" destId="{8BE8C969-9EE3-44A8-8CBD-92E6EFD685C3}" srcOrd="1" destOrd="0" presId="urn:microsoft.com/office/officeart/2005/8/layout/hierarchy3"/>
    <dgm:cxn modelId="{C6A1D8F7-5545-44F8-86C4-FFECCEAE7D1A}" type="presParOf" srcId="{8BE8C969-9EE3-44A8-8CBD-92E6EFD685C3}" destId="{19B27B87-D9A8-4B99-97F3-F583B24F19D7}" srcOrd="0" destOrd="0" presId="urn:microsoft.com/office/officeart/2005/8/layout/hierarchy3"/>
    <dgm:cxn modelId="{12D60583-A537-4E2C-8AC2-384174AB70EE}" type="presParOf" srcId="{8BE8C969-9EE3-44A8-8CBD-92E6EFD685C3}" destId="{CA83B219-2DB7-4687-85EC-93D14CEB676D}" srcOrd="1" destOrd="0" presId="urn:microsoft.com/office/officeart/2005/8/layout/hierarchy3"/>
    <dgm:cxn modelId="{FB5BCEB9-2896-496C-8EEA-D83F62BF545C}" type="presParOf" srcId="{8BE8C969-9EE3-44A8-8CBD-92E6EFD685C3}" destId="{A40656D6-5149-4AD9-BA1A-96C0D4734D1D}" srcOrd="2" destOrd="0" presId="urn:microsoft.com/office/officeart/2005/8/layout/hierarchy3"/>
    <dgm:cxn modelId="{FF62F07D-94CF-44FB-938C-5BAF7AAFAD09}" type="presParOf" srcId="{8BE8C969-9EE3-44A8-8CBD-92E6EFD685C3}" destId="{31CF6900-2B70-4BC2-BED2-E2162B7DCA0C}" srcOrd="3" destOrd="0" presId="urn:microsoft.com/office/officeart/2005/8/layout/hierarchy3"/>
    <dgm:cxn modelId="{83145F40-E3D3-41D1-9013-7A604281872D}" type="presParOf" srcId="{9922E502-0086-43EB-9811-FA5EF7D6B3BF}" destId="{1B44560E-2DFD-4814-B675-D4B26374AAFE}" srcOrd="1" destOrd="0" presId="urn:microsoft.com/office/officeart/2005/8/layout/hierarchy3"/>
    <dgm:cxn modelId="{616E8564-72CA-4534-80C8-3B81C610467B}" type="presParOf" srcId="{1B44560E-2DFD-4814-B675-D4B26374AAFE}" destId="{2A9DEB8B-343A-4642-814D-9DE6FB6E2DCF}" srcOrd="0" destOrd="0" presId="urn:microsoft.com/office/officeart/2005/8/layout/hierarchy3"/>
    <dgm:cxn modelId="{775F18F1-0590-4BF1-AA65-CEE515BE519A}" type="presParOf" srcId="{2A9DEB8B-343A-4642-814D-9DE6FB6E2DCF}" destId="{30BAA1DB-A6EA-4FF4-9809-68D3D15AD859}" srcOrd="0" destOrd="0" presId="urn:microsoft.com/office/officeart/2005/8/layout/hierarchy3"/>
    <dgm:cxn modelId="{588A5ED5-ED8A-4FDF-87A7-23B4B8BC2179}" type="presParOf" srcId="{2A9DEB8B-343A-4642-814D-9DE6FB6E2DCF}" destId="{E64FA573-E620-479A-B7CA-EDC0D6AC9B1F}" srcOrd="1" destOrd="0" presId="urn:microsoft.com/office/officeart/2005/8/layout/hierarchy3"/>
    <dgm:cxn modelId="{A30826C1-11B3-4425-9F6D-1686B6638BC9}" type="presParOf" srcId="{1B44560E-2DFD-4814-B675-D4B26374AAFE}" destId="{EE85180D-4F95-4A3D-9F6E-DB3186C01B5D}" srcOrd="1" destOrd="0" presId="urn:microsoft.com/office/officeart/2005/8/layout/hierarchy3"/>
    <dgm:cxn modelId="{0158D6D2-56AA-443C-BA97-54D43BE4B02F}" type="presParOf" srcId="{EE85180D-4F95-4A3D-9F6E-DB3186C01B5D}" destId="{F4FE7EB0-C0A7-41DE-A0EE-582DC1EC68D8}" srcOrd="0" destOrd="0" presId="urn:microsoft.com/office/officeart/2005/8/layout/hierarchy3"/>
    <dgm:cxn modelId="{E5AFBCEA-CE4A-4F49-9FED-D315080A7A6E}" type="presParOf" srcId="{EE85180D-4F95-4A3D-9F6E-DB3186C01B5D}" destId="{4295326C-5BDD-4C1A-865B-A12FB864CB41}" srcOrd="1" destOrd="0" presId="urn:microsoft.com/office/officeart/2005/8/layout/hierarchy3"/>
    <dgm:cxn modelId="{2B799720-4390-4854-B801-2002CFCB1494}" type="presParOf" srcId="{EE85180D-4F95-4A3D-9F6E-DB3186C01B5D}" destId="{57CAF911-F5D8-46CC-A801-0329D9E6A1C9}" srcOrd="2" destOrd="0" presId="urn:microsoft.com/office/officeart/2005/8/layout/hierarchy3"/>
    <dgm:cxn modelId="{B5010557-2588-4929-B915-A573C986F66B}" type="presParOf" srcId="{EE85180D-4F95-4A3D-9F6E-DB3186C01B5D}" destId="{B795F094-6E08-48D3-B6DF-6EED40AB4F1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1682AC-F1A4-4DFF-8DD8-08EEAD83415F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5E7CF54F-B3FC-43BA-B8CA-CBAE19635968}">
      <dgm:prSet phldrT="[Testo]"/>
      <dgm:spPr/>
      <dgm:t>
        <a:bodyPr/>
        <a:lstStyle/>
        <a:p>
          <a:r>
            <a:rPr lang="it-IT" dirty="0" smtClean="0"/>
            <a:t>Impoverimento attività terziarie</a:t>
          </a:r>
          <a:endParaRPr lang="it-IT" dirty="0"/>
        </a:p>
      </dgm:t>
    </dgm:pt>
    <dgm:pt modelId="{1135A31B-86F0-43BD-B4C6-B86E42D61CA4}" type="parTrans" cxnId="{6C38E248-909E-4C7D-A48A-996660336B7C}">
      <dgm:prSet/>
      <dgm:spPr/>
      <dgm:t>
        <a:bodyPr/>
        <a:lstStyle/>
        <a:p>
          <a:endParaRPr lang="it-IT"/>
        </a:p>
      </dgm:t>
    </dgm:pt>
    <dgm:pt modelId="{52BEB043-6F43-4232-9340-BC7C1B5A258B}" type="sibTrans" cxnId="{6C38E248-909E-4C7D-A48A-996660336B7C}">
      <dgm:prSet/>
      <dgm:spPr/>
      <dgm:t>
        <a:bodyPr/>
        <a:lstStyle/>
        <a:p>
          <a:endParaRPr lang="it-IT"/>
        </a:p>
      </dgm:t>
    </dgm:pt>
    <dgm:pt modelId="{FC2AFC96-830D-46E9-A94C-D20F381C472A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Supporto a processi di contesto e/o generativi per la formazione di “filiere di comunità</a:t>
          </a:r>
          <a:endParaRPr lang="it-IT" dirty="0">
            <a:solidFill>
              <a:srgbClr val="002060"/>
            </a:solidFill>
          </a:endParaRPr>
        </a:p>
      </dgm:t>
    </dgm:pt>
    <dgm:pt modelId="{2994C742-E774-4255-9051-EBDAC89D284E}" type="parTrans" cxnId="{C3212E4C-5D96-441D-A4CB-C3ACDA514782}">
      <dgm:prSet/>
      <dgm:spPr/>
      <dgm:t>
        <a:bodyPr/>
        <a:lstStyle/>
        <a:p>
          <a:endParaRPr lang="it-IT"/>
        </a:p>
      </dgm:t>
    </dgm:pt>
    <dgm:pt modelId="{03E576A1-2278-49FD-A2D9-839B23C82627}" type="sibTrans" cxnId="{C3212E4C-5D96-441D-A4CB-C3ACDA514782}">
      <dgm:prSet/>
      <dgm:spPr/>
      <dgm:t>
        <a:bodyPr/>
        <a:lstStyle/>
        <a:p>
          <a:endParaRPr lang="it-IT"/>
        </a:p>
      </dgm:t>
    </dgm:pt>
    <dgm:pt modelId="{CAA3CE47-D803-4624-BD7E-0F479526887B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Finanziamento di strumenti di marketing territoriale: guide scritte da/per stranieri </a:t>
          </a:r>
        </a:p>
        <a:p>
          <a:r>
            <a:rPr lang="it-IT" dirty="0" smtClean="0">
              <a:solidFill>
                <a:srgbClr val="002060"/>
              </a:solidFill>
            </a:rPr>
            <a:t>Supporto a “Montagna-terapia” </a:t>
          </a:r>
          <a:endParaRPr lang="it-IT" dirty="0">
            <a:solidFill>
              <a:srgbClr val="002060"/>
            </a:solidFill>
          </a:endParaRPr>
        </a:p>
      </dgm:t>
    </dgm:pt>
    <dgm:pt modelId="{EE35EFF4-626F-4989-99D5-754DA911592D}" type="parTrans" cxnId="{80E6643E-793E-4AF3-926C-8912F9A8DECA}">
      <dgm:prSet/>
      <dgm:spPr/>
      <dgm:t>
        <a:bodyPr/>
        <a:lstStyle/>
        <a:p>
          <a:endParaRPr lang="it-IT"/>
        </a:p>
      </dgm:t>
    </dgm:pt>
    <dgm:pt modelId="{9ACB72E0-926D-4643-8AD9-A7BD8A17A277}" type="sibTrans" cxnId="{80E6643E-793E-4AF3-926C-8912F9A8DECA}">
      <dgm:prSet/>
      <dgm:spPr/>
      <dgm:t>
        <a:bodyPr/>
        <a:lstStyle/>
        <a:p>
          <a:endParaRPr lang="it-IT"/>
        </a:p>
      </dgm:t>
    </dgm:pt>
    <dgm:pt modelId="{8964605F-5F17-48A9-BA1D-5C49244146B8}">
      <dgm:prSet phldrT="[Testo]"/>
      <dgm:spPr/>
      <dgm:t>
        <a:bodyPr/>
        <a:lstStyle/>
        <a:p>
          <a:r>
            <a:rPr lang="it-IT" dirty="0" smtClean="0"/>
            <a:t>Perdita servizi di welfare</a:t>
          </a:r>
          <a:endParaRPr lang="it-IT" dirty="0"/>
        </a:p>
      </dgm:t>
    </dgm:pt>
    <dgm:pt modelId="{EE2DA843-F4B9-4540-8E8E-05E49DA2B399}" type="parTrans" cxnId="{59CFD961-D40F-4AD7-9899-64B1C8A56F20}">
      <dgm:prSet/>
      <dgm:spPr/>
      <dgm:t>
        <a:bodyPr/>
        <a:lstStyle/>
        <a:p>
          <a:endParaRPr lang="it-IT"/>
        </a:p>
      </dgm:t>
    </dgm:pt>
    <dgm:pt modelId="{16DADA6D-C10D-49BE-9CBB-3D10111862B6}" type="sibTrans" cxnId="{59CFD961-D40F-4AD7-9899-64B1C8A56F20}">
      <dgm:prSet/>
      <dgm:spPr/>
      <dgm:t>
        <a:bodyPr/>
        <a:lstStyle/>
        <a:p>
          <a:endParaRPr lang="it-IT"/>
        </a:p>
      </dgm:t>
    </dgm:pt>
    <dgm:pt modelId="{6A45E590-AE62-48CE-B47D-0DF064BEA405}">
      <dgm:prSet phldrT="[Testo]"/>
      <dgm:spPr/>
      <dgm:t>
        <a:bodyPr/>
        <a:lstStyle/>
        <a:p>
          <a:r>
            <a:rPr lang="it-IT" dirty="0" smtClean="0">
              <a:solidFill>
                <a:srgbClr val="002060"/>
              </a:solidFill>
            </a:rPr>
            <a:t>Progettazione di un modello di assistenza socio-sanitaria diffusa</a:t>
          </a:r>
          <a:endParaRPr lang="it-IT" dirty="0">
            <a:solidFill>
              <a:srgbClr val="002060"/>
            </a:solidFill>
          </a:endParaRPr>
        </a:p>
      </dgm:t>
    </dgm:pt>
    <dgm:pt modelId="{240A6791-79E5-49AE-A0D2-717BE8C49A14}" type="parTrans" cxnId="{BC7C59CF-40AE-47DF-A0F4-52F247E10F41}">
      <dgm:prSet/>
      <dgm:spPr/>
      <dgm:t>
        <a:bodyPr/>
        <a:lstStyle/>
        <a:p>
          <a:endParaRPr lang="it-IT"/>
        </a:p>
      </dgm:t>
    </dgm:pt>
    <dgm:pt modelId="{288196A6-9F90-40A7-8730-28E369B7DF1B}" type="sibTrans" cxnId="{BC7C59CF-40AE-47DF-A0F4-52F247E10F41}">
      <dgm:prSet/>
      <dgm:spPr/>
      <dgm:t>
        <a:bodyPr/>
        <a:lstStyle/>
        <a:p>
          <a:endParaRPr lang="it-IT"/>
        </a:p>
      </dgm:t>
    </dgm:pt>
    <dgm:pt modelId="{9922E502-0086-43EB-9811-FA5EF7D6B3BF}" type="pres">
      <dgm:prSet presAssocID="{DC1682AC-F1A4-4DFF-8DD8-08EEAD8341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2C3EF84A-7C1A-4ECA-914D-9B66487C7A96}" type="pres">
      <dgm:prSet presAssocID="{5E7CF54F-B3FC-43BA-B8CA-CBAE19635968}" presName="root" presStyleCnt="0"/>
      <dgm:spPr/>
    </dgm:pt>
    <dgm:pt modelId="{89BE6C80-2C58-4E83-9BF1-816F71FB919E}" type="pres">
      <dgm:prSet presAssocID="{5E7CF54F-B3FC-43BA-B8CA-CBAE19635968}" presName="rootComposite" presStyleCnt="0"/>
      <dgm:spPr/>
    </dgm:pt>
    <dgm:pt modelId="{ADBC3D01-91F5-4A37-802E-D1362ED53012}" type="pres">
      <dgm:prSet presAssocID="{5E7CF54F-B3FC-43BA-B8CA-CBAE19635968}" presName="rootText" presStyleLbl="node1" presStyleIdx="0" presStyleCnt="2"/>
      <dgm:spPr/>
      <dgm:t>
        <a:bodyPr/>
        <a:lstStyle/>
        <a:p>
          <a:endParaRPr lang="it-IT"/>
        </a:p>
      </dgm:t>
    </dgm:pt>
    <dgm:pt modelId="{620C281C-F8D3-4112-95E6-A40FA9A33AF6}" type="pres">
      <dgm:prSet presAssocID="{5E7CF54F-B3FC-43BA-B8CA-CBAE19635968}" presName="rootConnector" presStyleLbl="node1" presStyleIdx="0" presStyleCnt="2"/>
      <dgm:spPr/>
      <dgm:t>
        <a:bodyPr/>
        <a:lstStyle/>
        <a:p>
          <a:endParaRPr lang="it-IT"/>
        </a:p>
      </dgm:t>
    </dgm:pt>
    <dgm:pt modelId="{8BE8C969-9EE3-44A8-8CBD-92E6EFD685C3}" type="pres">
      <dgm:prSet presAssocID="{5E7CF54F-B3FC-43BA-B8CA-CBAE19635968}" presName="childShape" presStyleCnt="0"/>
      <dgm:spPr/>
    </dgm:pt>
    <dgm:pt modelId="{19B27B87-D9A8-4B99-97F3-F583B24F19D7}" type="pres">
      <dgm:prSet presAssocID="{2994C742-E774-4255-9051-EBDAC89D284E}" presName="Name13" presStyleLbl="parChTrans1D2" presStyleIdx="0" presStyleCnt="3"/>
      <dgm:spPr/>
      <dgm:t>
        <a:bodyPr/>
        <a:lstStyle/>
        <a:p>
          <a:endParaRPr lang="it-IT"/>
        </a:p>
      </dgm:t>
    </dgm:pt>
    <dgm:pt modelId="{CA83B219-2DB7-4687-85EC-93D14CEB676D}" type="pres">
      <dgm:prSet presAssocID="{FC2AFC96-830D-46E9-A94C-D20F381C472A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0656D6-5149-4AD9-BA1A-96C0D4734D1D}" type="pres">
      <dgm:prSet presAssocID="{EE35EFF4-626F-4989-99D5-754DA911592D}" presName="Name13" presStyleLbl="parChTrans1D2" presStyleIdx="1" presStyleCnt="3"/>
      <dgm:spPr/>
      <dgm:t>
        <a:bodyPr/>
        <a:lstStyle/>
        <a:p>
          <a:endParaRPr lang="it-IT"/>
        </a:p>
      </dgm:t>
    </dgm:pt>
    <dgm:pt modelId="{31CF6900-2B70-4BC2-BED2-E2162B7DCA0C}" type="pres">
      <dgm:prSet presAssocID="{CAA3CE47-D803-4624-BD7E-0F479526887B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44560E-2DFD-4814-B675-D4B26374AAFE}" type="pres">
      <dgm:prSet presAssocID="{8964605F-5F17-48A9-BA1D-5C49244146B8}" presName="root" presStyleCnt="0"/>
      <dgm:spPr/>
    </dgm:pt>
    <dgm:pt modelId="{2A9DEB8B-343A-4642-814D-9DE6FB6E2DCF}" type="pres">
      <dgm:prSet presAssocID="{8964605F-5F17-48A9-BA1D-5C49244146B8}" presName="rootComposite" presStyleCnt="0"/>
      <dgm:spPr/>
    </dgm:pt>
    <dgm:pt modelId="{30BAA1DB-A6EA-4FF4-9809-68D3D15AD859}" type="pres">
      <dgm:prSet presAssocID="{8964605F-5F17-48A9-BA1D-5C49244146B8}" presName="rootText" presStyleLbl="node1" presStyleIdx="1" presStyleCnt="2"/>
      <dgm:spPr/>
      <dgm:t>
        <a:bodyPr/>
        <a:lstStyle/>
        <a:p>
          <a:endParaRPr lang="it-IT"/>
        </a:p>
      </dgm:t>
    </dgm:pt>
    <dgm:pt modelId="{E64FA573-E620-479A-B7CA-EDC0D6AC9B1F}" type="pres">
      <dgm:prSet presAssocID="{8964605F-5F17-48A9-BA1D-5C49244146B8}" presName="rootConnector" presStyleLbl="node1" presStyleIdx="1" presStyleCnt="2"/>
      <dgm:spPr/>
      <dgm:t>
        <a:bodyPr/>
        <a:lstStyle/>
        <a:p>
          <a:endParaRPr lang="it-IT"/>
        </a:p>
      </dgm:t>
    </dgm:pt>
    <dgm:pt modelId="{EE85180D-4F95-4A3D-9F6E-DB3186C01B5D}" type="pres">
      <dgm:prSet presAssocID="{8964605F-5F17-48A9-BA1D-5C49244146B8}" presName="childShape" presStyleCnt="0"/>
      <dgm:spPr/>
    </dgm:pt>
    <dgm:pt modelId="{F4FE7EB0-C0A7-41DE-A0EE-582DC1EC68D8}" type="pres">
      <dgm:prSet presAssocID="{240A6791-79E5-49AE-A0D2-717BE8C49A14}" presName="Name13" presStyleLbl="parChTrans1D2" presStyleIdx="2" presStyleCnt="3"/>
      <dgm:spPr/>
      <dgm:t>
        <a:bodyPr/>
        <a:lstStyle/>
        <a:p>
          <a:endParaRPr lang="it-IT"/>
        </a:p>
      </dgm:t>
    </dgm:pt>
    <dgm:pt modelId="{4295326C-5BDD-4C1A-865B-A12FB864CB41}" type="pres">
      <dgm:prSet presAssocID="{6A45E590-AE62-48CE-B47D-0DF064BEA405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C38E248-909E-4C7D-A48A-996660336B7C}" srcId="{DC1682AC-F1A4-4DFF-8DD8-08EEAD83415F}" destId="{5E7CF54F-B3FC-43BA-B8CA-CBAE19635968}" srcOrd="0" destOrd="0" parTransId="{1135A31B-86F0-43BD-B4C6-B86E42D61CA4}" sibTransId="{52BEB043-6F43-4232-9340-BC7C1B5A258B}"/>
    <dgm:cxn modelId="{80E6643E-793E-4AF3-926C-8912F9A8DECA}" srcId="{5E7CF54F-B3FC-43BA-B8CA-CBAE19635968}" destId="{CAA3CE47-D803-4624-BD7E-0F479526887B}" srcOrd="1" destOrd="0" parTransId="{EE35EFF4-626F-4989-99D5-754DA911592D}" sibTransId="{9ACB72E0-926D-4643-8AD9-A7BD8A17A277}"/>
    <dgm:cxn modelId="{3F72432B-2827-4981-9188-5ADCEE093D80}" type="presOf" srcId="{EE35EFF4-626F-4989-99D5-754DA911592D}" destId="{A40656D6-5149-4AD9-BA1A-96C0D4734D1D}" srcOrd="0" destOrd="0" presId="urn:microsoft.com/office/officeart/2005/8/layout/hierarchy3"/>
    <dgm:cxn modelId="{59CFD961-D40F-4AD7-9899-64B1C8A56F20}" srcId="{DC1682AC-F1A4-4DFF-8DD8-08EEAD83415F}" destId="{8964605F-5F17-48A9-BA1D-5C49244146B8}" srcOrd="1" destOrd="0" parTransId="{EE2DA843-F4B9-4540-8E8E-05E49DA2B399}" sibTransId="{16DADA6D-C10D-49BE-9CBB-3D10111862B6}"/>
    <dgm:cxn modelId="{D3F5C268-3BB9-43A9-82E5-D55CABC48428}" type="presOf" srcId="{2994C742-E774-4255-9051-EBDAC89D284E}" destId="{19B27B87-D9A8-4B99-97F3-F583B24F19D7}" srcOrd="0" destOrd="0" presId="urn:microsoft.com/office/officeart/2005/8/layout/hierarchy3"/>
    <dgm:cxn modelId="{6B231716-0E1B-499D-B4F8-1001F86F535C}" type="presOf" srcId="{5E7CF54F-B3FC-43BA-B8CA-CBAE19635968}" destId="{620C281C-F8D3-4112-95E6-A40FA9A33AF6}" srcOrd="1" destOrd="0" presId="urn:microsoft.com/office/officeart/2005/8/layout/hierarchy3"/>
    <dgm:cxn modelId="{CD26D49A-755D-4BD5-BBEB-668E5A34D6E8}" type="presOf" srcId="{6A45E590-AE62-48CE-B47D-0DF064BEA405}" destId="{4295326C-5BDD-4C1A-865B-A12FB864CB41}" srcOrd="0" destOrd="0" presId="urn:microsoft.com/office/officeart/2005/8/layout/hierarchy3"/>
    <dgm:cxn modelId="{2832DF30-5D8D-4D0E-B702-FBAD147BBCD3}" type="presOf" srcId="{8964605F-5F17-48A9-BA1D-5C49244146B8}" destId="{30BAA1DB-A6EA-4FF4-9809-68D3D15AD859}" srcOrd="0" destOrd="0" presId="urn:microsoft.com/office/officeart/2005/8/layout/hierarchy3"/>
    <dgm:cxn modelId="{877397A5-3735-456F-B8BF-1C1CED50013D}" type="presOf" srcId="{240A6791-79E5-49AE-A0D2-717BE8C49A14}" destId="{F4FE7EB0-C0A7-41DE-A0EE-582DC1EC68D8}" srcOrd="0" destOrd="0" presId="urn:microsoft.com/office/officeart/2005/8/layout/hierarchy3"/>
    <dgm:cxn modelId="{BC7C59CF-40AE-47DF-A0F4-52F247E10F41}" srcId="{8964605F-5F17-48A9-BA1D-5C49244146B8}" destId="{6A45E590-AE62-48CE-B47D-0DF064BEA405}" srcOrd="0" destOrd="0" parTransId="{240A6791-79E5-49AE-A0D2-717BE8C49A14}" sibTransId="{288196A6-9F90-40A7-8730-28E369B7DF1B}"/>
    <dgm:cxn modelId="{D24F579D-0A5D-42D6-A90E-F71CF8DEA70B}" type="presOf" srcId="{DC1682AC-F1A4-4DFF-8DD8-08EEAD83415F}" destId="{9922E502-0086-43EB-9811-FA5EF7D6B3BF}" srcOrd="0" destOrd="0" presId="urn:microsoft.com/office/officeart/2005/8/layout/hierarchy3"/>
    <dgm:cxn modelId="{04357D27-93A8-4CAC-A95C-E71FE6FBD980}" type="presOf" srcId="{5E7CF54F-B3FC-43BA-B8CA-CBAE19635968}" destId="{ADBC3D01-91F5-4A37-802E-D1362ED53012}" srcOrd="0" destOrd="0" presId="urn:microsoft.com/office/officeart/2005/8/layout/hierarchy3"/>
    <dgm:cxn modelId="{0AD38614-237B-48B6-9D3F-DA44F55B1AA8}" type="presOf" srcId="{8964605F-5F17-48A9-BA1D-5C49244146B8}" destId="{E64FA573-E620-479A-B7CA-EDC0D6AC9B1F}" srcOrd="1" destOrd="0" presId="urn:microsoft.com/office/officeart/2005/8/layout/hierarchy3"/>
    <dgm:cxn modelId="{04C0D479-F729-4D8C-8D9A-A12A20039706}" type="presOf" srcId="{CAA3CE47-D803-4624-BD7E-0F479526887B}" destId="{31CF6900-2B70-4BC2-BED2-E2162B7DCA0C}" srcOrd="0" destOrd="0" presId="urn:microsoft.com/office/officeart/2005/8/layout/hierarchy3"/>
    <dgm:cxn modelId="{948E35EB-7632-4491-BDCE-51C135C2DEF2}" type="presOf" srcId="{FC2AFC96-830D-46E9-A94C-D20F381C472A}" destId="{CA83B219-2DB7-4687-85EC-93D14CEB676D}" srcOrd="0" destOrd="0" presId="urn:microsoft.com/office/officeart/2005/8/layout/hierarchy3"/>
    <dgm:cxn modelId="{C3212E4C-5D96-441D-A4CB-C3ACDA514782}" srcId="{5E7CF54F-B3FC-43BA-B8CA-CBAE19635968}" destId="{FC2AFC96-830D-46E9-A94C-D20F381C472A}" srcOrd="0" destOrd="0" parTransId="{2994C742-E774-4255-9051-EBDAC89D284E}" sibTransId="{03E576A1-2278-49FD-A2D9-839B23C82627}"/>
    <dgm:cxn modelId="{F1E196B1-08CE-4FA1-980A-B30D0C2E0B20}" type="presParOf" srcId="{9922E502-0086-43EB-9811-FA5EF7D6B3BF}" destId="{2C3EF84A-7C1A-4ECA-914D-9B66487C7A96}" srcOrd="0" destOrd="0" presId="urn:microsoft.com/office/officeart/2005/8/layout/hierarchy3"/>
    <dgm:cxn modelId="{41C31EC8-EFB5-4750-A370-B71B23C50601}" type="presParOf" srcId="{2C3EF84A-7C1A-4ECA-914D-9B66487C7A96}" destId="{89BE6C80-2C58-4E83-9BF1-816F71FB919E}" srcOrd="0" destOrd="0" presId="urn:microsoft.com/office/officeart/2005/8/layout/hierarchy3"/>
    <dgm:cxn modelId="{EE1E744D-66C8-4A5F-834A-983131828034}" type="presParOf" srcId="{89BE6C80-2C58-4E83-9BF1-816F71FB919E}" destId="{ADBC3D01-91F5-4A37-802E-D1362ED53012}" srcOrd="0" destOrd="0" presId="urn:microsoft.com/office/officeart/2005/8/layout/hierarchy3"/>
    <dgm:cxn modelId="{F3B3878C-E86B-452A-A354-55A5790097C0}" type="presParOf" srcId="{89BE6C80-2C58-4E83-9BF1-816F71FB919E}" destId="{620C281C-F8D3-4112-95E6-A40FA9A33AF6}" srcOrd="1" destOrd="0" presId="urn:microsoft.com/office/officeart/2005/8/layout/hierarchy3"/>
    <dgm:cxn modelId="{E11A77D9-C581-4E75-B70C-80DF095396D0}" type="presParOf" srcId="{2C3EF84A-7C1A-4ECA-914D-9B66487C7A96}" destId="{8BE8C969-9EE3-44A8-8CBD-92E6EFD685C3}" srcOrd="1" destOrd="0" presId="urn:microsoft.com/office/officeart/2005/8/layout/hierarchy3"/>
    <dgm:cxn modelId="{FC6584B6-4C16-4954-9AE1-A76375AC1CD9}" type="presParOf" srcId="{8BE8C969-9EE3-44A8-8CBD-92E6EFD685C3}" destId="{19B27B87-D9A8-4B99-97F3-F583B24F19D7}" srcOrd="0" destOrd="0" presId="urn:microsoft.com/office/officeart/2005/8/layout/hierarchy3"/>
    <dgm:cxn modelId="{B933300D-0E4F-4467-897F-C8745AF414D7}" type="presParOf" srcId="{8BE8C969-9EE3-44A8-8CBD-92E6EFD685C3}" destId="{CA83B219-2DB7-4687-85EC-93D14CEB676D}" srcOrd="1" destOrd="0" presId="urn:microsoft.com/office/officeart/2005/8/layout/hierarchy3"/>
    <dgm:cxn modelId="{EA293E0E-1604-4005-B183-6BC20556D9FB}" type="presParOf" srcId="{8BE8C969-9EE3-44A8-8CBD-92E6EFD685C3}" destId="{A40656D6-5149-4AD9-BA1A-96C0D4734D1D}" srcOrd="2" destOrd="0" presId="urn:microsoft.com/office/officeart/2005/8/layout/hierarchy3"/>
    <dgm:cxn modelId="{93F600CA-8C76-4FEF-A02D-2D3083B55EE1}" type="presParOf" srcId="{8BE8C969-9EE3-44A8-8CBD-92E6EFD685C3}" destId="{31CF6900-2B70-4BC2-BED2-E2162B7DCA0C}" srcOrd="3" destOrd="0" presId="urn:microsoft.com/office/officeart/2005/8/layout/hierarchy3"/>
    <dgm:cxn modelId="{1B1953A4-F80A-4CF5-AA19-63BA98BCC529}" type="presParOf" srcId="{9922E502-0086-43EB-9811-FA5EF7D6B3BF}" destId="{1B44560E-2DFD-4814-B675-D4B26374AAFE}" srcOrd="1" destOrd="0" presId="urn:microsoft.com/office/officeart/2005/8/layout/hierarchy3"/>
    <dgm:cxn modelId="{C26FBA19-9641-472E-8EEF-FA506AEAE0B2}" type="presParOf" srcId="{1B44560E-2DFD-4814-B675-D4B26374AAFE}" destId="{2A9DEB8B-343A-4642-814D-9DE6FB6E2DCF}" srcOrd="0" destOrd="0" presId="urn:microsoft.com/office/officeart/2005/8/layout/hierarchy3"/>
    <dgm:cxn modelId="{0D80D73D-6B63-4EFD-8D9D-48A480069A21}" type="presParOf" srcId="{2A9DEB8B-343A-4642-814D-9DE6FB6E2DCF}" destId="{30BAA1DB-A6EA-4FF4-9809-68D3D15AD859}" srcOrd="0" destOrd="0" presId="urn:microsoft.com/office/officeart/2005/8/layout/hierarchy3"/>
    <dgm:cxn modelId="{DFDB24CA-0B51-4569-A246-04A462A989E0}" type="presParOf" srcId="{2A9DEB8B-343A-4642-814D-9DE6FB6E2DCF}" destId="{E64FA573-E620-479A-B7CA-EDC0D6AC9B1F}" srcOrd="1" destOrd="0" presId="urn:microsoft.com/office/officeart/2005/8/layout/hierarchy3"/>
    <dgm:cxn modelId="{D3E36372-9203-420F-87E3-C6DB0828262A}" type="presParOf" srcId="{1B44560E-2DFD-4814-B675-D4B26374AAFE}" destId="{EE85180D-4F95-4A3D-9F6E-DB3186C01B5D}" srcOrd="1" destOrd="0" presId="urn:microsoft.com/office/officeart/2005/8/layout/hierarchy3"/>
    <dgm:cxn modelId="{6851BDA6-0FAC-4A08-A111-13EE4802BBE8}" type="presParOf" srcId="{EE85180D-4F95-4A3D-9F6E-DB3186C01B5D}" destId="{F4FE7EB0-C0A7-41DE-A0EE-582DC1EC68D8}" srcOrd="0" destOrd="0" presId="urn:microsoft.com/office/officeart/2005/8/layout/hierarchy3"/>
    <dgm:cxn modelId="{36A35E7E-CBD4-4837-9496-9A5ACC257332}" type="presParOf" srcId="{EE85180D-4F95-4A3D-9F6E-DB3186C01B5D}" destId="{4295326C-5BDD-4C1A-865B-A12FB864CB4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A8F2A-904D-4924-A040-3A6FC38BB7A6}">
      <dsp:nvSpPr>
        <dsp:cNvPr id="0" name=""/>
        <dsp:cNvSpPr/>
      </dsp:nvSpPr>
      <dsp:spPr>
        <a:xfrm>
          <a:off x="0" y="0"/>
          <a:ext cx="5264726" cy="526472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A2C23-7F92-440D-9D08-5AA876FE8DAC}">
      <dsp:nvSpPr>
        <dsp:cNvPr id="0" name=""/>
        <dsp:cNvSpPr/>
      </dsp:nvSpPr>
      <dsp:spPr>
        <a:xfrm>
          <a:off x="2632363" y="0"/>
          <a:ext cx="6446982" cy="52647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500" kern="1200" dirty="0" smtClean="0">
              <a:solidFill>
                <a:srgbClr val="002060"/>
              </a:solidFill>
            </a:rPr>
            <a:t>Spirale burocratica</a:t>
          </a:r>
          <a:endParaRPr lang="it-IT" sz="3500" kern="1200" dirty="0">
            <a:solidFill>
              <a:srgbClr val="002060"/>
            </a:solidFill>
          </a:endParaRPr>
        </a:p>
      </dsp:txBody>
      <dsp:txXfrm>
        <a:off x="2632363" y="0"/>
        <a:ext cx="3223491" cy="1579421"/>
      </dsp:txXfrm>
    </dsp:sp>
    <dsp:sp modelId="{C28119F9-A3BD-48F4-ACA0-C2220A455727}">
      <dsp:nvSpPr>
        <dsp:cNvPr id="0" name=""/>
        <dsp:cNvSpPr/>
      </dsp:nvSpPr>
      <dsp:spPr>
        <a:xfrm>
          <a:off x="921328" y="1579421"/>
          <a:ext cx="3422068" cy="342206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393725"/>
            <a:satOff val="21144"/>
            <a:lumOff val="-7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8472CA-79DF-441C-9FD7-10A037683073}">
      <dsp:nvSpPr>
        <dsp:cNvPr id="0" name=""/>
        <dsp:cNvSpPr/>
      </dsp:nvSpPr>
      <dsp:spPr>
        <a:xfrm>
          <a:off x="2632363" y="1579421"/>
          <a:ext cx="6446982" cy="34220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93725"/>
              <a:satOff val="21144"/>
              <a:lumOff val="-7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500" b="0" kern="1200" dirty="0" smtClean="0">
              <a:solidFill>
                <a:srgbClr val="002060"/>
              </a:solidFill>
            </a:rPr>
            <a:t>Accesso a finanziamenti e al credito </a:t>
          </a:r>
          <a:endParaRPr lang="it-IT" sz="3500" b="0" kern="1200" dirty="0">
            <a:solidFill>
              <a:srgbClr val="002060"/>
            </a:solidFill>
          </a:endParaRPr>
        </a:p>
      </dsp:txBody>
      <dsp:txXfrm>
        <a:off x="2632363" y="1579421"/>
        <a:ext cx="3223491" cy="1579415"/>
      </dsp:txXfrm>
    </dsp:sp>
    <dsp:sp modelId="{BC21E86E-4F22-4AC4-B4B4-1374069267A9}">
      <dsp:nvSpPr>
        <dsp:cNvPr id="0" name=""/>
        <dsp:cNvSpPr/>
      </dsp:nvSpPr>
      <dsp:spPr>
        <a:xfrm>
          <a:off x="1842654" y="3158837"/>
          <a:ext cx="1579416" cy="157941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82526-1602-4CC5-9169-15DCF355AA26}">
      <dsp:nvSpPr>
        <dsp:cNvPr id="0" name=""/>
        <dsp:cNvSpPr/>
      </dsp:nvSpPr>
      <dsp:spPr>
        <a:xfrm>
          <a:off x="2632363" y="3158837"/>
          <a:ext cx="6446982" cy="15794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500" b="0" kern="1200" dirty="0" smtClean="0">
              <a:solidFill>
                <a:srgbClr val="002060"/>
              </a:solidFill>
            </a:rPr>
            <a:t>Accesso alla terra e alla casa</a:t>
          </a:r>
          <a:endParaRPr lang="it-IT" sz="3500" b="0" kern="1200" dirty="0">
            <a:solidFill>
              <a:srgbClr val="002060"/>
            </a:solidFill>
          </a:endParaRPr>
        </a:p>
      </dsp:txBody>
      <dsp:txXfrm>
        <a:off x="2632363" y="3158837"/>
        <a:ext cx="3223491" cy="1579416"/>
      </dsp:txXfrm>
    </dsp:sp>
    <dsp:sp modelId="{0576564B-CA7F-4A1A-A92C-B10C155DE868}">
      <dsp:nvSpPr>
        <dsp:cNvPr id="0" name=""/>
        <dsp:cNvSpPr/>
      </dsp:nvSpPr>
      <dsp:spPr>
        <a:xfrm>
          <a:off x="5855854" y="0"/>
          <a:ext cx="3223491" cy="1579421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solidFill>
                <a:srgbClr val="002060"/>
              </a:solidFill>
            </a:rPr>
            <a:t>Carico burocratico-amministrativo troppo gravoso per le produzioni di piccola scala (es. certificazioni)</a:t>
          </a:r>
          <a:endParaRPr lang="it-IT" sz="1600" kern="1200" dirty="0">
            <a:solidFill>
              <a:srgbClr val="00206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i="1" kern="1200" dirty="0" smtClean="0">
              <a:solidFill>
                <a:srgbClr val="002060"/>
              </a:solidFill>
            </a:rPr>
            <a:t>anacronismi legislativi (es. </a:t>
          </a:r>
          <a:r>
            <a:rPr lang="it-IT" sz="1600" kern="1200" dirty="0" smtClean="0">
              <a:solidFill>
                <a:srgbClr val="002060"/>
              </a:solidFill>
            </a:rPr>
            <a:t>restrizioni al pascolo caprino)</a:t>
          </a:r>
          <a:endParaRPr lang="it-IT" sz="1600" kern="1200" dirty="0">
            <a:solidFill>
              <a:srgbClr val="002060"/>
            </a:solidFill>
          </a:endParaRPr>
        </a:p>
      </dsp:txBody>
      <dsp:txXfrm>
        <a:off x="5855854" y="0"/>
        <a:ext cx="3223491" cy="1579421"/>
      </dsp:txXfrm>
    </dsp:sp>
    <dsp:sp modelId="{EA6F9B33-8751-4683-97AC-3B41F85287FC}">
      <dsp:nvSpPr>
        <dsp:cNvPr id="0" name=""/>
        <dsp:cNvSpPr/>
      </dsp:nvSpPr>
      <dsp:spPr>
        <a:xfrm>
          <a:off x="5855854" y="1579421"/>
          <a:ext cx="3223491" cy="157941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solidFill>
                <a:srgbClr val="002060"/>
              </a:solidFill>
            </a:rPr>
            <a:t>La logica industriale viene rintracciata nella spinta “all’espansione” anche per quelle realtà che, spesso proprio per i vincoli strutturali del contesto, non possono far leva sul raggiungimento di econome di scala </a:t>
          </a:r>
          <a:endParaRPr lang="it-IT" sz="1600" kern="1200" dirty="0">
            <a:solidFill>
              <a:srgbClr val="002060"/>
            </a:solidFill>
          </a:endParaRPr>
        </a:p>
      </dsp:txBody>
      <dsp:txXfrm>
        <a:off x="5855854" y="1579421"/>
        <a:ext cx="3223491" cy="1579415"/>
      </dsp:txXfrm>
    </dsp:sp>
    <dsp:sp modelId="{249B3FF9-1D4E-43B2-81B8-0B7B7FF9FED2}">
      <dsp:nvSpPr>
        <dsp:cNvPr id="0" name=""/>
        <dsp:cNvSpPr/>
      </dsp:nvSpPr>
      <dsp:spPr>
        <a:xfrm>
          <a:off x="5855854" y="3158837"/>
          <a:ext cx="3223491" cy="157941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rgbClr val="002060"/>
              </a:solidFill>
            </a:rPr>
            <a:t>Frammentazione fondiaria;</a:t>
          </a:r>
          <a:endParaRPr lang="it-IT" sz="2000" kern="1200" dirty="0">
            <a:solidFill>
              <a:srgbClr val="00206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rgbClr val="002060"/>
              </a:solidFill>
            </a:rPr>
            <a:t>Bisogno di spazi da rifunzionalizzare per attività economiche  </a:t>
          </a:r>
          <a:endParaRPr lang="it-IT" sz="2000" kern="1200" dirty="0">
            <a:solidFill>
              <a:srgbClr val="00206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000" kern="1200" dirty="0">
            <a:solidFill>
              <a:srgbClr val="002060"/>
            </a:solidFill>
          </a:endParaRPr>
        </a:p>
      </dsp:txBody>
      <dsp:txXfrm>
        <a:off x="5855854" y="3158837"/>
        <a:ext cx="3223491" cy="15794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A8F2A-904D-4924-A040-3A6FC38BB7A6}">
      <dsp:nvSpPr>
        <dsp:cNvPr id="0" name=""/>
        <dsp:cNvSpPr/>
      </dsp:nvSpPr>
      <dsp:spPr>
        <a:xfrm>
          <a:off x="0" y="0"/>
          <a:ext cx="5329083" cy="5329083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A2C23-7F92-440D-9D08-5AA876FE8DAC}">
      <dsp:nvSpPr>
        <dsp:cNvPr id="0" name=""/>
        <dsp:cNvSpPr/>
      </dsp:nvSpPr>
      <dsp:spPr>
        <a:xfrm>
          <a:off x="2664541" y="0"/>
          <a:ext cx="6400800" cy="53290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>
              <a:solidFill>
                <a:srgbClr val="002060"/>
              </a:solidFill>
            </a:rPr>
            <a:t>Accesso al sapere</a:t>
          </a:r>
          <a:endParaRPr lang="it-IT" sz="2800" kern="1200" dirty="0">
            <a:solidFill>
              <a:srgbClr val="002060"/>
            </a:solidFill>
          </a:endParaRPr>
        </a:p>
      </dsp:txBody>
      <dsp:txXfrm>
        <a:off x="2664541" y="0"/>
        <a:ext cx="3200400" cy="1598728"/>
      </dsp:txXfrm>
    </dsp:sp>
    <dsp:sp modelId="{C28119F9-A3BD-48F4-ACA0-C2220A455727}">
      <dsp:nvSpPr>
        <dsp:cNvPr id="0" name=""/>
        <dsp:cNvSpPr/>
      </dsp:nvSpPr>
      <dsp:spPr>
        <a:xfrm>
          <a:off x="932591" y="1598728"/>
          <a:ext cx="3463901" cy="346390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393725"/>
            <a:satOff val="21144"/>
            <a:lumOff val="-7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8472CA-79DF-441C-9FD7-10A037683073}">
      <dsp:nvSpPr>
        <dsp:cNvPr id="0" name=""/>
        <dsp:cNvSpPr/>
      </dsp:nvSpPr>
      <dsp:spPr>
        <a:xfrm>
          <a:off x="2664541" y="1598728"/>
          <a:ext cx="6400800" cy="34639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93725"/>
              <a:satOff val="21144"/>
              <a:lumOff val="-7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b="0" kern="1200" dirty="0" smtClean="0">
              <a:solidFill>
                <a:srgbClr val="002060"/>
              </a:solidFill>
            </a:rPr>
            <a:t>Impoverimento attività terziarie e mancato rinnovamento dei modelli turistici</a:t>
          </a:r>
          <a:endParaRPr lang="it-IT" sz="2600" b="0" kern="1200" dirty="0">
            <a:solidFill>
              <a:srgbClr val="002060"/>
            </a:solidFill>
          </a:endParaRPr>
        </a:p>
      </dsp:txBody>
      <dsp:txXfrm>
        <a:off x="2664541" y="1598728"/>
        <a:ext cx="3200400" cy="1598723"/>
      </dsp:txXfrm>
    </dsp:sp>
    <dsp:sp modelId="{BC21E86E-4F22-4AC4-B4B4-1374069267A9}">
      <dsp:nvSpPr>
        <dsp:cNvPr id="0" name=""/>
        <dsp:cNvSpPr/>
      </dsp:nvSpPr>
      <dsp:spPr>
        <a:xfrm>
          <a:off x="1865180" y="3197451"/>
          <a:ext cx="1598723" cy="1598723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82526-1602-4CC5-9169-15DCF355AA26}">
      <dsp:nvSpPr>
        <dsp:cNvPr id="0" name=""/>
        <dsp:cNvSpPr/>
      </dsp:nvSpPr>
      <dsp:spPr>
        <a:xfrm>
          <a:off x="2664541" y="3197451"/>
          <a:ext cx="6400800" cy="15987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b="0" kern="1200" dirty="0" smtClean="0">
              <a:solidFill>
                <a:srgbClr val="002060"/>
              </a:solidFill>
            </a:rPr>
            <a:t>Perdita servizi di welfare</a:t>
          </a:r>
          <a:endParaRPr lang="it-IT" sz="2600" b="0" kern="1200" dirty="0">
            <a:solidFill>
              <a:srgbClr val="002060"/>
            </a:solidFill>
          </a:endParaRPr>
        </a:p>
      </dsp:txBody>
      <dsp:txXfrm>
        <a:off x="2664541" y="3197451"/>
        <a:ext cx="3200400" cy="1598723"/>
      </dsp:txXfrm>
    </dsp:sp>
    <dsp:sp modelId="{0576564B-CA7F-4A1A-A92C-B10C155DE868}">
      <dsp:nvSpPr>
        <dsp:cNvPr id="0" name=""/>
        <dsp:cNvSpPr/>
      </dsp:nvSpPr>
      <dsp:spPr>
        <a:xfrm>
          <a:off x="5864941" y="0"/>
          <a:ext cx="3200400" cy="159872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200" kern="1200" dirty="0" smtClean="0">
              <a:solidFill>
                <a:srgbClr val="002060"/>
              </a:solidFill>
            </a:rPr>
            <a:t>Carenza di adeguati percorsi di formazione professionali rivolti alle professioni agro-pastorali</a:t>
          </a:r>
          <a:endParaRPr lang="it-IT" sz="2200" kern="1200" dirty="0">
            <a:solidFill>
              <a:srgbClr val="002060"/>
            </a:solidFill>
          </a:endParaRPr>
        </a:p>
      </dsp:txBody>
      <dsp:txXfrm>
        <a:off x="5864941" y="0"/>
        <a:ext cx="3200400" cy="1598728"/>
      </dsp:txXfrm>
    </dsp:sp>
    <dsp:sp modelId="{EA6F9B33-8751-4683-97AC-3B41F85287FC}">
      <dsp:nvSpPr>
        <dsp:cNvPr id="0" name=""/>
        <dsp:cNvSpPr/>
      </dsp:nvSpPr>
      <dsp:spPr>
        <a:xfrm>
          <a:off x="5864941" y="1598728"/>
          <a:ext cx="3200400" cy="1598723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200" kern="1200" dirty="0" smtClean="0">
              <a:solidFill>
                <a:srgbClr val="002060"/>
              </a:solidFill>
            </a:rPr>
            <a:t>Difficoltà proporre una offerta destagionalizzata;</a:t>
          </a:r>
          <a:endParaRPr lang="it-IT" sz="2200" kern="1200" dirty="0">
            <a:solidFill>
              <a:srgbClr val="002060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200" kern="1200" dirty="0" smtClean="0">
              <a:solidFill>
                <a:srgbClr val="002060"/>
              </a:solidFill>
            </a:rPr>
            <a:t>DIGITAL DIVIDE</a:t>
          </a:r>
          <a:endParaRPr lang="it-IT" sz="2200" kern="1200" dirty="0">
            <a:solidFill>
              <a:srgbClr val="002060"/>
            </a:solidFill>
          </a:endParaRPr>
        </a:p>
      </dsp:txBody>
      <dsp:txXfrm>
        <a:off x="5864941" y="1598728"/>
        <a:ext cx="3200400" cy="1598723"/>
      </dsp:txXfrm>
    </dsp:sp>
    <dsp:sp modelId="{249B3FF9-1D4E-43B2-81B8-0B7B7FF9FED2}">
      <dsp:nvSpPr>
        <dsp:cNvPr id="0" name=""/>
        <dsp:cNvSpPr/>
      </dsp:nvSpPr>
      <dsp:spPr>
        <a:xfrm>
          <a:off x="5864941" y="3197451"/>
          <a:ext cx="3200400" cy="1598723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200" kern="1200" dirty="0" smtClean="0">
              <a:solidFill>
                <a:srgbClr val="002060"/>
              </a:solidFill>
            </a:rPr>
            <a:t>Scarsi i servizi domiciliari di cura e interventi </a:t>
          </a:r>
          <a:r>
            <a:rPr lang="it-IT" sz="2200" kern="1200" dirty="0" smtClean="0">
              <a:solidFill>
                <a:srgbClr val="002060"/>
              </a:solidFill>
            </a:rPr>
            <a:t>per  </a:t>
          </a:r>
          <a:r>
            <a:rPr lang="it-IT" sz="2200" kern="1200" dirty="0" smtClean="0">
              <a:solidFill>
                <a:srgbClr val="002060"/>
              </a:solidFill>
            </a:rPr>
            <a:t>assistenza e prevenzione</a:t>
          </a:r>
          <a:endParaRPr lang="it-IT" sz="2200" kern="1200" dirty="0">
            <a:solidFill>
              <a:srgbClr val="002060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200" kern="1200" dirty="0"/>
        </a:p>
      </dsp:txBody>
      <dsp:txXfrm>
        <a:off x="5864941" y="3197451"/>
        <a:ext cx="3200400" cy="15987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C3D01-91F5-4A37-802E-D1362ED53012}">
      <dsp:nvSpPr>
        <dsp:cNvPr id="0" name=""/>
        <dsp:cNvSpPr/>
      </dsp:nvSpPr>
      <dsp:spPr>
        <a:xfrm>
          <a:off x="882152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 smtClean="0"/>
            <a:t>Spirale burocratica</a:t>
          </a:r>
          <a:endParaRPr lang="it-IT" sz="3700" kern="1200" dirty="0"/>
        </a:p>
      </dsp:txBody>
      <dsp:txXfrm>
        <a:off x="928346" y="49020"/>
        <a:ext cx="3061941" cy="1484776"/>
      </dsp:txXfrm>
    </dsp:sp>
    <dsp:sp modelId="{19B27B87-D9A8-4B99-97F3-F583B24F19D7}">
      <dsp:nvSpPr>
        <dsp:cNvPr id="0" name=""/>
        <dsp:cNvSpPr/>
      </dsp:nvSpPr>
      <dsp:spPr>
        <a:xfrm>
          <a:off x="1197585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3B219-2DB7-4687-85EC-93D14CEB676D}">
      <dsp:nvSpPr>
        <dsp:cNvPr id="0" name=""/>
        <dsp:cNvSpPr/>
      </dsp:nvSpPr>
      <dsp:spPr>
        <a:xfrm>
          <a:off x="1513018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>
              <a:solidFill>
                <a:srgbClr val="002060"/>
              </a:solidFill>
            </a:rPr>
            <a:t>Semplificazione normativa per imprese di piccola scala / proposta per agricoltura contadina</a:t>
          </a:r>
          <a:endParaRPr lang="it-IT" sz="2100" kern="1200" dirty="0">
            <a:solidFill>
              <a:srgbClr val="002060"/>
            </a:solidFill>
          </a:endParaRPr>
        </a:p>
      </dsp:txBody>
      <dsp:txXfrm>
        <a:off x="1559212" y="2020476"/>
        <a:ext cx="2431075" cy="1484776"/>
      </dsp:txXfrm>
    </dsp:sp>
    <dsp:sp modelId="{A40656D6-5149-4AD9-BA1A-96C0D4734D1D}">
      <dsp:nvSpPr>
        <dsp:cNvPr id="0" name=""/>
        <dsp:cNvSpPr/>
      </dsp:nvSpPr>
      <dsp:spPr>
        <a:xfrm>
          <a:off x="1197585" y="1579990"/>
          <a:ext cx="315432" cy="31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329"/>
              </a:lnTo>
              <a:lnTo>
                <a:pt x="315432" y="31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F6900-2B70-4BC2-BED2-E2162B7DCA0C}">
      <dsp:nvSpPr>
        <dsp:cNvPr id="0" name=""/>
        <dsp:cNvSpPr/>
      </dsp:nvSpPr>
      <dsp:spPr>
        <a:xfrm>
          <a:off x="1513018" y="3945738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82067"/>
              <a:satOff val="-3308"/>
              <a:lumOff val="16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>
              <a:solidFill>
                <a:srgbClr val="002060"/>
              </a:solidFill>
            </a:rPr>
            <a:t>Deroghe alla normativa sul modello l.r.1/2019</a:t>
          </a:r>
          <a:endParaRPr lang="it-IT" sz="2100" kern="1200" dirty="0">
            <a:solidFill>
              <a:srgbClr val="002060"/>
            </a:solidFill>
          </a:endParaRPr>
        </a:p>
      </dsp:txBody>
      <dsp:txXfrm>
        <a:off x="1559212" y="3991932"/>
        <a:ext cx="2431075" cy="1484776"/>
      </dsp:txXfrm>
    </dsp:sp>
    <dsp:sp modelId="{30BAA1DB-A6EA-4FF4-9809-68D3D15AD859}">
      <dsp:nvSpPr>
        <dsp:cNvPr id="0" name=""/>
        <dsp:cNvSpPr/>
      </dsp:nvSpPr>
      <dsp:spPr>
        <a:xfrm>
          <a:off x="4825064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 smtClean="0"/>
            <a:t>Accesso a finanziamenti UE e al credito </a:t>
          </a:r>
          <a:endParaRPr lang="it-IT" sz="3700" kern="1200" dirty="0"/>
        </a:p>
      </dsp:txBody>
      <dsp:txXfrm>
        <a:off x="4871258" y="49020"/>
        <a:ext cx="3061941" cy="1484776"/>
      </dsp:txXfrm>
    </dsp:sp>
    <dsp:sp modelId="{F4FE7EB0-C0A7-41DE-A0EE-582DC1EC68D8}">
      <dsp:nvSpPr>
        <dsp:cNvPr id="0" name=""/>
        <dsp:cNvSpPr/>
      </dsp:nvSpPr>
      <dsp:spPr>
        <a:xfrm>
          <a:off x="5140497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5326C-5BDD-4C1A-865B-A12FB864CB41}">
      <dsp:nvSpPr>
        <dsp:cNvPr id="0" name=""/>
        <dsp:cNvSpPr/>
      </dsp:nvSpPr>
      <dsp:spPr>
        <a:xfrm>
          <a:off x="5455930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964133"/>
              <a:satOff val="-6616"/>
              <a:lumOff val="33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>
              <a:solidFill>
                <a:srgbClr val="002060"/>
              </a:solidFill>
            </a:rPr>
            <a:t>Forme di micro-credito per le filiere corte/imprenditoria comunitaria</a:t>
          </a:r>
          <a:endParaRPr lang="it-IT" sz="2100" kern="1200" dirty="0">
            <a:solidFill>
              <a:srgbClr val="002060"/>
            </a:solidFill>
          </a:endParaRPr>
        </a:p>
      </dsp:txBody>
      <dsp:txXfrm>
        <a:off x="5502124" y="2020476"/>
        <a:ext cx="2431075" cy="1484776"/>
      </dsp:txXfrm>
    </dsp:sp>
    <dsp:sp modelId="{57CAF911-F5D8-46CC-A801-0329D9E6A1C9}">
      <dsp:nvSpPr>
        <dsp:cNvPr id="0" name=""/>
        <dsp:cNvSpPr/>
      </dsp:nvSpPr>
      <dsp:spPr>
        <a:xfrm>
          <a:off x="5140497" y="1579990"/>
          <a:ext cx="315432" cy="31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329"/>
              </a:lnTo>
              <a:lnTo>
                <a:pt x="315432" y="31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5F094-6E08-48D3-B6DF-6EED40AB4F15}">
      <dsp:nvSpPr>
        <dsp:cNvPr id="0" name=""/>
        <dsp:cNvSpPr/>
      </dsp:nvSpPr>
      <dsp:spPr>
        <a:xfrm>
          <a:off x="5455930" y="3945738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46200"/>
              <a:satOff val="-9924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>
              <a:solidFill>
                <a:srgbClr val="002060"/>
              </a:solidFill>
            </a:rPr>
            <a:t>Sostegno a tecnologie </a:t>
          </a:r>
          <a:r>
            <a:rPr lang="it-IT" sz="2100" kern="1200" dirty="0" err="1" smtClean="0">
              <a:solidFill>
                <a:srgbClr val="002060"/>
              </a:solidFill>
            </a:rPr>
            <a:t>low</a:t>
          </a:r>
          <a:r>
            <a:rPr lang="it-IT" sz="2100" kern="1200" dirty="0" smtClean="0">
              <a:solidFill>
                <a:srgbClr val="002060"/>
              </a:solidFill>
            </a:rPr>
            <a:t> </a:t>
          </a:r>
          <a:r>
            <a:rPr lang="it-IT" sz="2100" kern="1200" dirty="0" err="1" smtClean="0">
              <a:solidFill>
                <a:srgbClr val="002060"/>
              </a:solidFill>
            </a:rPr>
            <a:t>cost</a:t>
          </a:r>
          <a:r>
            <a:rPr lang="it-IT" sz="2100" kern="1200" dirty="0" smtClean="0">
              <a:solidFill>
                <a:srgbClr val="002060"/>
              </a:solidFill>
            </a:rPr>
            <a:t> per l’agricoltura di montagna</a:t>
          </a:r>
          <a:endParaRPr lang="it-IT" sz="2100" kern="1200" dirty="0">
            <a:solidFill>
              <a:srgbClr val="002060"/>
            </a:solidFill>
          </a:endParaRPr>
        </a:p>
      </dsp:txBody>
      <dsp:txXfrm>
        <a:off x="5502124" y="3991932"/>
        <a:ext cx="2431075" cy="1484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C3D01-91F5-4A37-802E-D1362ED53012}">
      <dsp:nvSpPr>
        <dsp:cNvPr id="0" name=""/>
        <dsp:cNvSpPr/>
      </dsp:nvSpPr>
      <dsp:spPr>
        <a:xfrm>
          <a:off x="882152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Accesso alla terra e alla casa</a:t>
          </a:r>
          <a:endParaRPr lang="it-IT" sz="2800" kern="1200" dirty="0"/>
        </a:p>
      </dsp:txBody>
      <dsp:txXfrm>
        <a:off x="928346" y="49020"/>
        <a:ext cx="3061941" cy="1484776"/>
      </dsp:txXfrm>
    </dsp:sp>
    <dsp:sp modelId="{19B27B87-D9A8-4B99-97F3-F583B24F19D7}">
      <dsp:nvSpPr>
        <dsp:cNvPr id="0" name=""/>
        <dsp:cNvSpPr/>
      </dsp:nvSpPr>
      <dsp:spPr>
        <a:xfrm>
          <a:off x="1197585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3B219-2DB7-4687-85EC-93D14CEB676D}">
      <dsp:nvSpPr>
        <dsp:cNvPr id="0" name=""/>
        <dsp:cNvSpPr/>
      </dsp:nvSpPr>
      <dsp:spPr>
        <a:xfrm>
          <a:off x="1513018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>
              <a:solidFill>
                <a:srgbClr val="002060"/>
              </a:solidFill>
            </a:rPr>
            <a:t>Promozione di politiche di contesto per l’</a:t>
          </a:r>
          <a:r>
            <a:rPr lang="it-IT" sz="1900" kern="1200" dirty="0" err="1" smtClean="0">
              <a:solidFill>
                <a:srgbClr val="002060"/>
              </a:solidFill>
            </a:rPr>
            <a:t>incoming</a:t>
          </a:r>
          <a:r>
            <a:rPr lang="it-IT" sz="1900" kern="1200" dirty="0" smtClean="0">
              <a:solidFill>
                <a:srgbClr val="002060"/>
              </a:solidFill>
            </a:rPr>
            <a:t> insediativo </a:t>
          </a:r>
          <a:endParaRPr lang="it-IT" sz="1900" kern="1200" dirty="0">
            <a:solidFill>
              <a:srgbClr val="002060"/>
            </a:solidFill>
          </a:endParaRPr>
        </a:p>
      </dsp:txBody>
      <dsp:txXfrm>
        <a:off x="1559212" y="2020476"/>
        <a:ext cx="2431075" cy="1484776"/>
      </dsp:txXfrm>
    </dsp:sp>
    <dsp:sp modelId="{A40656D6-5149-4AD9-BA1A-96C0D4734D1D}">
      <dsp:nvSpPr>
        <dsp:cNvPr id="0" name=""/>
        <dsp:cNvSpPr/>
      </dsp:nvSpPr>
      <dsp:spPr>
        <a:xfrm>
          <a:off x="1197585" y="1579990"/>
          <a:ext cx="315432" cy="31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329"/>
              </a:lnTo>
              <a:lnTo>
                <a:pt x="315432" y="31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F6900-2B70-4BC2-BED2-E2162B7DCA0C}">
      <dsp:nvSpPr>
        <dsp:cNvPr id="0" name=""/>
        <dsp:cNvSpPr/>
      </dsp:nvSpPr>
      <dsp:spPr>
        <a:xfrm>
          <a:off x="1513018" y="3945738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82067"/>
              <a:satOff val="-3308"/>
              <a:lumOff val="16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 smtClean="0">
              <a:solidFill>
                <a:srgbClr val="002060"/>
              </a:solidFill>
            </a:rPr>
            <a:t>Housing</a:t>
          </a:r>
          <a:r>
            <a:rPr lang="it-IT" sz="1900" kern="1200" dirty="0" smtClean="0">
              <a:solidFill>
                <a:srgbClr val="002060"/>
              </a:solidFill>
            </a:rPr>
            <a:t> auto-costruito per la </a:t>
          </a:r>
          <a:r>
            <a:rPr lang="it-IT" sz="1900" kern="1200" dirty="0" err="1" smtClean="0">
              <a:solidFill>
                <a:srgbClr val="002060"/>
              </a:solidFill>
            </a:rPr>
            <a:t>ri</a:t>
          </a:r>
          <a:r>
            <a:rPr lang="it-IT" sz="1900" kern="1200" dirty="0" smtClean="0">
              <a:solidFill>
                <a:srgbClr val="002060"/>
              </a:solidFill>
            </a:rPr>
            <a:t>-funzionalizzazione di beni comuni nei territori montani</a:t>
          </a:r>
          <a:endParaRPr lang="it-IT" sz="1900" kern="1200" dirty="0">
            <a:solidFill>
              <a:srgbClr val="002060"/>
            </a:solidFill>
          </a:endParaRPr>
        </a:p>
      </dsp:txBody>
      <dsp:txXfrm>
        <a:off x="1559212" y="3991932"/>
        <a:ext cx="2431075" cy="1484776"/>
      </dsp:txXfrm>
    </dsp:sp>
    <dsp:sp modelId="{30BAA1DB-A6EA-4FF4-9809-68D3D15AD859}">
      <dsp:nvSpPr>
        <dsp:cNvPr id="0" name=""/>
        <dsp:cNvSpPr/>
      </dsp:nvSpPr>
      <dsp:spPr>
        <a:xfrm>
          <a:off x="4825064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Accesso al sapere e sostegno alle imprese nella fase di start up</a:t>
          </a:r>
          <a:endParaRPr lang="it-IT" sz="2800" kern="1200" dirty="0"/>
        </a:p>
      </dsp:txBody>
      <dsp:txXfrm>
        <a:off x="4871258" y="49020"/>
        <a:ext cx="3061941" cy="1484776"/>
      </dsp:txXfrm>
    </dsp:sp>
    <dsp:sp modelId="{F4FE7EB0-C0A7-41DE-A0EE-582DC1EC68D8}">
      <dsp:nvSpPr>
        <dsp:cNvPr id="0" name=""/>
        <dsp:cNvSpPr/>
      </dsp:nvSpPr>
      <dsp:spPr>
        <a:xfrm>
          <a:off x="5140497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5326C-5BDD-4C1A-865B-A12FB864CB41}">
      <dsp:nvSpPr>
        <dsp:cNvPr id="0" name=""/>
        <dsp:cNvSpPr/>
      </dsp:nvSpPr>
      <dsp:spPr>
        <a:xfrm>
          <a:off x="5455930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964133"/>
              <a:satOff val="-6616"/>
              <a:lumOff val="33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>
              <a:solidFill>
                <a:srgbClr val="002060"/>
              </a:solidFill>
            </a:rPr>
            <a:t>Costruzione di pacchetti di tutoring (</a:t>
          </a:r>
          <a:r>
            <a:rPr lang="it-IT" sz="1900" kern="1200" dirty="0" err="1" smtClean="0">
              <a:solidFill>
                <a:srgbClr val="002060"/>
              </a:solidFill>
            </a:rPr>
            <a:t>mentoring</a:t>
          </a:r>
          <a:r>
            <a:rPr lang="it-IT" sz="1900" kern="1200" dirty="0" smtClean="0">
              <a:solidFill>
                <a:srgbClr val="002060"/>
              </a:solidFill>
            </a:rPr>
            <a:t> locale, formazione, incubazione, accelerazione)</a:t>
          </a:r>
          <a:endParaRPr lang="it-IT" sz="1900" kern="1200" dirty="0">
            <a:solidFill>
              <a:srgbClr val="002060"/>
            </a:solidFill>
          </a:endParaRPr>
        </a:p>
      </dsp:txBody>
      <dsp:txXfrm>
        <a:off x="5502124" y="2020476"/>
        <a:ext cx="2431075" cy="1484776"/>
      </dsp:txXfrm>
    </dsp:sp>
    <dsp:sp modelId="{57CAF911-F5D8-46CC-A801-0329D9E6A1C9}">
      <dsp:nvSpPr>
        <dsp:cNvPr id="0" name=""/>
        <dsp:cNvSpPr/>
      </dsp:nvSpPr>
      <dsp:spPr>
        <a:xfrm>
          <a:off x="5140497" y="1579990"/>
          <a:ext cx="315432" cy="31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329"/>
              </a:lnTo>
              <a:lnTo>
                <a:pt x="315432" y="31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5F094-6E08-48D3-B6DF-6EED40AB4F15}">
      <dsp:nvSpPr>
        <dsp:cNvPr id="0" name=""/>
        <dsp:cNvSpPr/>
      </dsp:nvSpPr>
      <dsp:spPr>
        <a:xfrm>
          <a:off x="5455930" y="3945738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46200"/>
              <a:satOff val="-9924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>
              <a:solidFill>
                <a:srgbClr val="002060"/>
              </a:solidFill>
            </a:rPr>
            <a:t>Scuola per la pastorizia sul modello francese</a:t>
          </a:r>
          <a:endParaRPr lang="it-IT" sz="1900" kern="1200" dirty="0">
            <a:solidFill>
              <a:srgbClr val="002060"/>
            </a:solidFill>
          </a:endParaRPr>
        </a:p>
      </dsp:txBody>
      <dsp:txXfrm>
        <a:off x="5502124" y="3991932"/>
        <a:ext cx="2431075" cy="1484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C3D01-91F5-4A37-802E-D1362ED53012}">
      <dsp:nvSpPr>
        <dsp:cNvPr id="0" name=""/>
        <dsp:cNvSpPr/>
      </dsp:nvSpPr>
      <dsp:spPr>
        <a:xfrm>
          <a:off x="882152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 smtClean="0"/>
            <a:t>Impoverimento attività terziarie</a:t>
          </a:r>
          <a:endParaRPr lang="it-IT" sz="3700" kern="1200" dirty="0"/>
        </a:p>
      </dsp:txBody>
      <dsp:txXfrm>
        <a:off x="928346" y="49020"/>
        <a:ext cx="3061941" cy="1484776"/>
      </dsp:txXfrm>
    </dsp:sp>
    <dsp:sp modelId="{19B27B87-D9A8-4B99-97F3-F583B24F19D7}">
      <dsp:nvSpPr>
        <dsp:cNvPr id="0" name=""/>
        <dsp:cNvSpPr/>
      </dsp:nvSpPr>
      <dsp:spPr>
        <a:xfrm>
          <a:off x="1197585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3B219-2DB7-4687-85EC-93D14CEB676D}">
      <dsp:nvSpPr>
        <dsp:cNvPr id="0" name=""/>
        <dsp:cNvSpPr/>
      </dsp:nvSpPr>
      <dsp:spPr>
        <a:xfrm>
          <a:off x="1513018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rgbClr val="002060"/>
              </a:solidFill>
            </a:rPr>
            <a:t>Supporto a processi di contesto e/o generativi per la formazione di “filiere di comunità</a:t>
          </a:r>
          <a:endParaRPr lang="it-IT" sz="1800" kern="1200" dirty="0">
            <a:solidFill>
              <a:srgbClr val="002060"/>
            </a:solidFill>
          </a:endParaRPr>
        </a:p>
      </dsp:txBody>
      <dsp:txXfrm>
        <a:off x="1559212" y="2020476"/>
        <a:ext cx="2431075" cy="1484776"/>
      </dsp:txXfrm>
    </dsp:sp>
    <dsp:sp modelId="{A40656D6-5149-4AD9-BA1A-96C0D4734D1D}">
      <dsp:nvSpPr>
        <dsp:cNvPr id="0" name=""/>
        <dsp:cNvSpPr/>
      </dsp:nvSpPr>
      <dsp:spPr>
        <a:xfrm>
          <a:off x="1197585" y="1579990"/>
          <a:ext cx="315432" cy="31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329"/>
              </a:lnTo>
              <a:lnTo>
                <a:pt x="315432" y="31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F6900-2B70-4BC2-BED2-E2162B7DCA0C}">
      <dsp:nvSpPr>
        <dsp:cNvPr id="0" name=""/>
        <dsp:cNvSpPr/>
      </dsp:nvSpPr>
      <dsp:spPr>
        <a:xfrm>
          <a:off x="1513018" y="3945738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723100"/>
              <a:satOff val="-4962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rgbClr val="002060"/>
              </a:solidFill>
            </a:rPr>
            <a:t>Finanziamento di strumenti di marketing territoriale: guide scritte da/per stranieri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rgbClr val="002060"/>
              </a:solidFill>
            </a:rPr>
            <a:t>Supporto a “Montagna-terapia” </a:t>
          </a:r>
          <a:endParaRPr lang="it-IT" sz="1800" kern="1200" dirty="0">
            <a:solidFill>
              <a:srgbClr val="002060"/>
            </a:solidFill>
          </a:endParaRPr>
        </a:p>
      </dsp:txBody>
      <dsp:txXfrm>
        <a:off x="1559212" y="3991932"/>
        <a:ext cx="2431075" cy="1484776"/>
      </dsp:txXfrm>
    </dsp:sp>
    <dsp:sp modelId="{30BAA1DB-A6EA-4FF4-9809-68D3D15AD859}">
      <dsp:nvSpPr>
        <dsp:cNvPr id="0" name=""/>
        <dsp:cNvSpPr/>
      </dsp:nvSpPr>
      <dsp:spPr>
        <a:xfrm>
          <a:off x="4825064" y="2826"/>
          <a:ext cx="3154329" cy="1577164"/>
        </a:xfrm>
        <a:prstGeom prst="roundRect">
          <a:avLst>
            <a:gd name="adj" fmla="val 10000"/>
          </a:avLst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700" kern="1200" dirty="0" smtClean="0"/>
            <a:t>Perdita servizi di welfare</a:t>
          </a:r>
          <a:endParaRPr lang="it-IT" sz="3700" kern="1200" dirty="0"/>
        </a:p>
      </dsp:txBody>
      <dsp:txXfrm>
        <a:off x="4871258" y="49020"/>
        <a:ext cx="3061941" cy="1484776"/>
      </dsp:txXfrm>
    </dsp:sp>
    <dsp:sp modelId="{F4FE7EB0-C0A7-41DE-A0EE-582DC1EC68D8}">
      <dsp:nvSpPr>
        <dsp:cNvPr id="0" name=""/>
        <dsp:cNvSpPr/>
      </dsp:nvSpPr>
      <dsp:spPr>
        <a:xfrm>
          <a:off x="5140497" y="1579990"/>
          <a:ext cx="315432" cy="118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873"/>
              </a:lnTo>
              <a:lnTo>
                <a:pt x="315432" y="118287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5326C-5BDD-4C1A-865B-A12FB864CB41}">
      <dsp:nvSpPr>
        <dsp:cNvPr id="0" name=""/>
        <dsp:cNvSpPr/>
      </dsp:nvSpPr>
      <dsp:spPr>
        <a:xfrm>
          <a:off x="5455930" y="1974282"/>
          <a:ext cx="2523463" cy="1577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46200"/>
              <a:satOff val="-9924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solidFill>
                <a:srgbClr val="002060"/>
              </a:solidFill>
            </a:rPr>
            <a:t>Progettazione di un modello di assistenza socio-sanitaria diffusa</a:t>
          </a:r>
          <a:endParaRPr lang="it-IT" sz="1800" kern="1200" dirty="0">
            <a:solidFill>
              <a:srgbClr val="002060"/>
            </a:solidFill>
          </a:endParaRPr>
        </a:p>
      </dsp:txBody>
      <dsp:txXfrm>
        <a:off x="5502124" y="2020476"/>
        <a:ext cx="2431075" cy="1484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9142B-40D8-48A1-AE25-13E5576C19A4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BB736-B61E-40EC-815C-307F84DBE7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84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63891-6631-4090-B6D4-2F53D6FA42E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575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862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569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8264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78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816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7567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6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89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97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154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092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9784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1540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6386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25202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65100" ty="-7620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7800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3586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65100" ty="-7620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490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9504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8262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2566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93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5196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22588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4963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1648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13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47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5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4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5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985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74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470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15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382A80-B9C0-43E6-98A0-9B372FDB2042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F2FB80-1491-4669-868A-5E29119D16FC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34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I bisogni sociali della montagna</a:t>
            </a:r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Filippo Barbera, Università degli Studi di Torino e Collegio C. Alberto</a:t>
            </a:r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6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>
          <a:xfrm flipV="1">
            <a:off x="0" y="1064671"/>
            <a:ext cx="9144000" cy="1725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18530" y="231278"/>
            <a:ext cx="719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6">
                    <a:lumMod val="50000"/>
                  </a:schemeClr>
                </a:solidFill>
              </a:rPr>
              <a:t>Dalle criticità alle proposte</a:t>
            </a:r>
            <a:r>
              <a:rPr lang="it-IT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it-IT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78164" y="1949570"/>
            <a:ext cx="7125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8394492" y="265042"/>
            <a:ext cx="749508" cy="584617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3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4207521468"/>
              </p:ext>
            </p:extLst>
          </p:nvPr>
        </p:nvGraphicFramePr>
        <p:xfrm>
          <a:off x="88490" y="1229032"/>
          <a:ext cx="8861546" cy="552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3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>
          <a:xfrm flipV="1">
            <a:off x="0" y="1064671"/>
            <a:ext cx="9144000" cy="1725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18530" y="231278"/>
            <a:ext cx="719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6">
                    <a:lumMod val="50000"/>
                  </a:schemeClr>
                </a:solidFill>
              </a:rPr>
              <a:t>Dalle criticità alle proposte</a:t>
            </a:r>
            <a:r>
              <a:rPr lang="it-IT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it-IT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78164" y="1949570"/>
            <a:ext cx="7125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8394492" y="265042"/>
            <a:ext cx="749508" cy="584617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3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2694766448"/>
              </p:ext>
            </p:extLst>
          </p:nvPr>
        </p:nvGraphicFramePr>
        <p:xfrm>
          <a:off x="88490" y="1229032"/>
          <a:ext cx="8861546" cy="552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34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16899" y="401782"/>
            <a:ext cx="4273573" cy="1297709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 smtClean="0">
                <a:solidFill>
                  <a:srgbClr val="C00000"/>
                </a:solidFill>
              </a:rPr>
              <a:t>#REMINDER</a:t>
            </a:r>
            <a:endParaRPr lang="it-IT" sz="5400" b="1" dirty="0">
              <a:solidFill>
                <a:srgbClr val="C00000"/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"/>
          </p:nvPr>
        </p:nvSpPr>
        <p:spPr>
          <a:xfrm>
            <a:off x="406399" y="2057400"/>
            <a:ext cx="4239491" cy="3810000"/>
          </a:xfrm>
        </p:spPr>
        <p:txBody>
          <a:bodyPr>
            <a:normAutofit fontScale="92500" lnSpcReduction="10000"/>
          </a:bodyPr>
          <a:lstStyle/>
          <a:p>
            <a:endParaRPr lang="it-IT" dirty="0"/>
          </a:p>
          <a:p>
            <a:endParaRPr lang="it-IT" dirty="0" smtClean="0"/>
          </a:p>
          <a:p>
            <a:pPr algn="ctr"/>
            <a:r>
              <a:rPr lang="it-IT" sz="54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La banda larga per contrastare le disuguaglianze territoriali!</a:t>
            </a:r>
            <a:endParaRPr lang="it-IT" sz="54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6947" y="201174"/>
            <a:ext cx="3787053" cy="665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36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all'alto in basso. Imprenditorialità diffusa nelle terre alte piemontesi -  Filippo Barbera - Roberto Di Monaco - - Libro - Rosenberg &amp; Sellier -  Sviluppo e territori | IB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754" y="4044"/>
            <a:ext cx="4894119" cy="68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umetto 1 5"/>
          <p:cNvSpPr/>
          <p:nvPr/>
        </p:nvSpPr>
        <p:spPr>
          <a:xfrm>
            <a:off x="0" y="2013528"/>
            <a:ext cx="4239491" cy="1939636"/>
          </a:xfrm>
          <a:prstGeom prst="wedgeRectCallout">
            <a:avLst>
              <a:gd name="adj1" fmla="val -21439"/>
              <a:gd name="adj2" fmla="val 93452"/>
            </a:avLst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Grazie per </a:t>
            </a:r>
            <a:r>
              <a:rPr lang="it-IT" sz="4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l’attenzione</a:t>
            </a:r>
            <a:r>
              <a:rPr lang="it-IT" sz="4400" dirty="0">
                <a:solidFill>
                  <a:schemeClr val="bg1"/>
                </a:solidFill>
                <a:latin typeface="Tw Cen MT" panose="020B0602020104020603" pitchFamily="34" charset="0"/>
              </a:rPr>
              <a:t>!</a:t>
            </a:r>
            <a:r>
              <a:rPr lang="it-IT" sz="4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 </a:t>
            </a:r>
            <a:endParaRPr lang="it-IT" sz="44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  <p:sp>
        <p:nvSpPr>
          <p:cNvPr id="7" name="Segnaposto testo 7"/>
          <p:cNvSpPr>
            <a:spLocks noGrp="1"/>
          </p:cNvSpPr>
          <p:nvPr>
            <p:ph type="body" idx="4294967295"/>
          </p:nvPr>
        </p:nvSpPr>
        <p:spPr>
          <a:xfrm>
            <a:off x="53685" y="5126180"/>
            <a:ext cx="4132119" cy="836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filippo.barbera@unito.it</a:t>
            </a:r>
            <a:endParaRPr lang="it-IT" sz="2800" dirty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89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47317" y="612057"/>
            <a:ext cx="1449238" cy="143324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4000" b="1" dirty="0" smtClean="0">
                <a:solidFill>
                  <a:schemeClr val="accent1"/>
                </a:solidFill>
              </a:rPr>
              <a:t>1#</a:t>
            </a:r>
            <a:endParaRPr lang="it-IT" sz="4000" b="1" dirty="0">
              <a:solidFill>
                <a:schemeClr val="accent1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694950" y="561304"/>
            <a:ext cx="1429306" cy="1402672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4000" b="1" dirty="0">
                <a:solidFill>
                  <a:schemeClr val="accent1"/>
                </a:solidFill>
              </a:rPr>
              <a:t>2#</a:t>
            </a:r>
          </a:p>
        </p:txBody>
      </p:sp>
      <p:sp>
        <p:nvSpPr>
          <p:cNvPr id="6" name="Rettangolo 5"/>
          <p:cNvSpPr/>
          <p:nvPr/>
        </p:nvSpPr>
        <p:spPr>
          <a:xfrm>
            <a:off x="6645354" y="526295"/>
            <a:ext cx="1420427" cy="1442341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4000" b="1" dirty="0">
                <a:solidFill>
                  <a:schemeClr val="accent1"/>
                </a:solidFill>
              </a:rPr>
              <a:t>3#</a:t>
            </a:r>
          </a:p>
        </p:txBody>
      </p:sp>
      <p:cxnSp>
        <p:nvCxnSpPr>
          <p:cNvPr id="10" name="Connettore 1 9"/>
          <p:cNvCxnSpPr/>
          <p:nvPr/>
        </p:nvCxnSpPr>
        <p:spPr>
          <a:xfrm flipV="1">
            <a:off x="2530136" y="1304266"/>
            <a:ext cx="557701" cy="460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5717052" y="1282488"/>
            <a:ext cx="483079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tangolo 29"/>
          <p:cNvSpPr/>
          <p:nvPr/>
        </p:nvSpPr>
        <p:spPr>
          <a:xfrm>
            <a:off x="394138" y="2044461"/>
            <a:ext cx="2400819" cy="3991266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2400" b="1" dirty="0">
                <a:solidFill>
                  <a:schemeClr val="accent6">
                    <a:lumMod val="50000"/>
                  </a:schemeClr>
                </a:solidFill>
              </a:rPr>
              <a:t>Ricerca quali-quantitativa</a:t>
            </a:r>
          </a:p>
          <a:p>
            <a:endParaRPr lang="it-IT" sz="2400" dirty="0" smtClean="0"/>
          </a:p>
          <a:p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Indagine su 3 aree alpine scelte per la loro eterogeneità produttiva e tipicità territoriale: </a:t>
            </a:r>
          </a:p>
          <a:p>
            <a:pPr lvl="0"/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1.le valli biellesi;</a:t>
            </a:r>
          </a:p>
          <a:p>
            <a:pPr lvl="0"/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2.le valli cuneesi </a:t>
            </a:r>
            <a:r>
              <a:rPr lang="it-IT" sz="1400" dirty="0" smtClean="0">
                <a:solidFill>
                  <a:schemeClr val="accent6">
                    <a:lumMod val="50000"/>
                  </a:schemeClr>
                </a:solidFill>
              </a:rPr>
              <a:t>e </a:t>
            </a:r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la limitrofa Val Pellice;</a:t>
            </a:r>
          </a:p>
          <a:p>
            <a:pPr lvl="0"/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3. le valli di </a:t>
            </a:r>
            <a:r>
              <a:rPr lang="it-IT" sz="1400" dirty="0" smtClean="0">
                <a:solidFill>
                  <a:schemeClr val="accent6">
                    <a:lumMod val="50000"/>
                  </a:schemeClr>
                </a:solidFill>
              </a:rPr>
              <a:t>Lanzo.</a:t>
            </a:r>
          </a:p>
          <a:p>
            <a:pPr lvl="0"/>
            <a:endParaRPr lang="it-IT" sz="14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Nella ricerca, sono stati coinvolti circa 20 imprese per ambito territoriale </a:t>
            </a:r>
            <a:r>
              <a:rPr lang="it-IT" sz="1400" dirty="0" smtClean="0">
                <a:solidFill>
                  <a:schemeClr val="accent6">
                    <a:lumMod val="50000"/>
                  </a:schemeClr>
                </a:solidFill>
              </a:rPr>
              <a:t>e circa </a:t>
            </a:r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10 testimoni privilegiati (N=90).</a:t>
            </a:r>
          </a:p>
          <a:p>
            <a:endParaRPr lang="it-IT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3309405" y="2298653"/>
            <a:ext cx="2624958" cy="431580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2400" b="1" dirty="0" smtClean="0">
                <a:solidFill>
                  <a:schemeClr val="accent6">
                    <a:lumMod val="50000"/>
                  </a:schemeClr>
                </a:solidFill>
              </a:rPr>
              <a:t>Rilevazione criticità tramite interviste in profondità</a:t>
            </a:r>
          </a:p>
          <a:p>
            <a:endParaRPr lang="it-IT" sz="1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Sono state realizzate interviste in profondità a imprenditori dei settori agro-</a:t>
            </a:r>
            <a:r>
              <a:rPr lang="it-IT" sz="1400" dirty="0" err="1">
                <a:solidFill>
                  <a:schemeClr val="accent6">
                    <a:lumMod val="50000"/>
                  </a:schemeClr>
                </a:solidFill>
              </a:rPr>
              <a:t>silvo</a:t>
            </a:r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-pastorale e turistico, insediati in zone della montagna piemontese. </a:t>
            </a:r>
          </a:p>
          <a:p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L’obiettivo generale dell’approfondimento qualitativo è comprendere le condizioni che favoriscono il “fare impresa” e, in chiaroscuro, gli ostacoli e le criticità che ne minacciano lo sviluppo.</a:t>
            </a:r>
          </a:p>
          <a:p>
            <a:endParaRPr lang="it-IT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1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ctr"/>
            <a:endParaRPr lang="it-IT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1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2" name="Rettangolo 31"/>
          <p:cNvSpPr/>
          <p:nvPr/>
        </p:nvSpPr>
        <p:spPr>
          <a:xfrm>
            <a:off x="6333625" y="2009955"/>
            <a:ext cx="2195520" cy="34764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accent6">
                    <a:lumMod val="50000"/>
                  </a:schemeClr>
                </a:solidFill>
              </a:rPr>
              <a:t>Elaborazione di </a:t>
            </a:r>
            <a:r>
              <a:rPr lang="it-IT" sz="2400" b="1" dirty="0" smtClean="0">
                <a:solidFill>
                  <a:schemeClr val="accent6">
                    <a:lumMod val="50000"/>
                  </a:schemeClr>
                </a:solidFill>
              </a:rPr>
              <a:t>proposte</a:t>
            </a:r>
            <a:endParaRPr lang="it-IT" sz="24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it-IT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it-IT" sz="1400" dirty="0">
                <a:solidFill>
                  <a:schemeClr val="accent6">
                    <a:lumMod val="50000"/>
                  </a:schemeClr>
                </a:solidFill>
              </a:rPr>
              <a:t>Sono state elaborate azioni a partire dai bisogni emersi durante le interviste e tenendo conto del modello aziendale presente nelle valli alpine della montagna piemontese, basato su un’agricoltura contadina e familiare. </a:t>
            </a:r>
          </a:p>
        </p:txBody>
      </p:sp>
      <p:sp>
        <p:nvSpPr>
          <p:cNvPr id="34" name="Segnaposto numero diapositiva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4CCB-A4E9-4C63-B2F4-D6CD24ED3E6D}" type="slidenum">
              <a:rPr lang="it-IT" smtClean="0"/>
              <a:t>2</a:t>
            </a:fld>
            <a:endParaRPr lang="it-IT"/>
          </a:p>
        </p:txBody>
      </p:sp>
      <p:sp>
        <p:nvSpPr>
          <p:cNvPr id="35" name="Rettangolo 34"/>
          <p:cNvSpPr/>
          <p:nvPr/>
        </p:nvSpPr>
        <p:spPr>
          <a:xfrm>
            <a:off x="0" y="476195"/>
            <a:ext cx="749508" cy="584617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25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:\Users\Utente\Desktop\valli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864" y="698740"/>
            <a:ext cx="5400135" cy="56761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630936" y="1079938"/>
            <a:ext cx="2948940" cy="977462"/>
          </a:xfrm>
        </p:spPr>
        <p:txBody>
          <a:bodyPr/>
          <a:lstStyle/>
          <a:p>
            <a:pPr algn="ctr"/>
            <a:r>
              <a:rPr lang="it-IT" b="1" dirty="0" smtClean="0">
                <a:solidFill>
                  <a:srgbClr val="0070C0"/>
                </a:solidFill>
              </a:rPr>
              <a:t>Le aree della ricerca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5" name="Segnaposto tes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L’indagine si è concentrata su 3 aree </a:t>
            </a: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alpine 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scelte per la loro eterogeneità produttiva e tipicità territoriale: </a:t>
            </a:r>
          </a:p>
          <a:p>
            <a:pPr lvl="0"/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- le 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valli biellesi;</a:t>
            </a:r>
          </a:p>
          <a:p>
            <a:pPr lvl="0"/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- le 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valli cuneesi (Valli Maira, </a:t>
            </a:r>
            <a:r>
              <a:rPr lang="it-IT" sz="2000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Varaita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, Gesso, Stura e </a:t>
            </a:r>
            <a:r>
              <a:rPr lang="it-IT" sz="2000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Vermenagna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) e la limitrofa Val Pellice;</a:t>
            </a:r>
          </a:p>
          <a:p>
            <a:pPr lvl="0"/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- le 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valli di </a:t>
            </a: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Lanzo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.</a:t>
            </a:r>
          </a:p>
          <a:p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0" y="379562"/>
            <a:ext cx="749508" cy="584617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39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30936" y="1213945"/>
            <a:ext cx="2948940" cy="740980"/>
          </a:xfrm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latin typeface="Tw Cen MT" panose="020B0602020104020603" pitchFamily="34" charset="0"/>
              </a:rPr>
              <a:t>Zone altimetriche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2"/>
          </p:nvPr>
        </p:nvSpPr>
        <p:spPr>
          <a:xfrm>
            <a:off x="796159" y="2057401"/>
            <a:ext cx="2467304" cy="2108200"/>
          </a:xfrm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endParaRPr lang="it-IT" dirty="0" smtClean="0"/>
          </a:p>
          <a:p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Il territorio piemontese </a:t>
            </a:r>
            <a:r>
              <a:rPr lang="it-IT" sz="20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secondo le sue caratteristiche altimetriche, utilizzando le fasce ISTAT</a:t>
            </a:r>
          </a:p>
          <a:p>
            <a:endParaRPr lang="it-IT" sz="1800" dirty="0" smtClean="0"/>
          </a:p>
          <a:p>
            <a:endParaRPr lang="it-IT" sz="1800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8" name="Segnaposto immagine 7"/>
          <p:cNvPicPr>
            <a:picLocks noGrp="1"/>
          </p:cNvPicPr>
          <p:nvPr>
            <p:ph type="pic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76" r="24376"/>
          <a:stretch/>
        </p:blipFill>
        <p:spPr bwMode="auto">
          <a:xfrm>
            <a:off x="3886200" y="693683"/>
            <a:ext cx="5257800" cy="51737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magine 8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37"/>
          <a:stretch/>
        </p:blipFill>
        <p:spPr bwMode="auto">
          <a:xfrm>
            <a:off x="1599239" y="4589121"/>
            <a:ext cx="1762400" cy="10794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ttangolo 9"/>
          <p:cNvSpPr/>
          <p:nvPr/>
        </p:nvSpPr>
        <p:spPr>
          <a:xfrm>
            <a:off x="0" y="379562"/>
            <a:ext cx="749508" cy="584617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96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533635" y="1066162"/>
            <a:ext cx="2948940" cy="843455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solidFill>
                  <a:srgbClr val="0070C0"/>
                </a:solidFill>
              </a:rPr>
              <a:t>Zone altimetriche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2"/>
          </p:nvPr>
        </p:nvSpPr>
        <p:spPr>
          <a:xfrm>
            <a:off x="630936" y="2151993"/>
            <a:ext cx="2948940" cy="1985898"/>
          </a:xfrm>
        </p:spPr>
        <p:txBody>
          <a:bodyPr>
            <a:normAutofit fontScale="85000" lnSpcReduction="20000"/>
          </a:bodyPr>
          <a:lstStyle/>
          <a:p>
            <a:endParaRPr lang="it-IT" dirty="0" smtClean="0"/>
          </a:p>
          <a:p>
            <a:r>
              <a:rPr lang="it-IT" sz="22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Il territorio piemontese secondo la classificazione dalla </a:t>
            </a:r>
            <a:r>
              <a:rPr lang="it-IT" sz="2200" i="1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Strategia per le aree interne</a:t>
            </a:r>
            <a:r>
              <a:rPr lang="it-IT" sz="22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it-IT" sz="22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che </a:t>
            </a:r>
            <a:r>
              <a:rPr lang="it-IT" sz="22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distingue </a:t>
            </a:r>
            <a:r>
              <a:rPr lang="it-IT" sz="22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i Comuni in base alla distanza dai </a:t>
            </a:r>
            <a:r>
              <a:rPr lang="it-IT" sz="22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poli, </a:t>
            </a:r>
            <a:r>
              <a:rPr lang="it-IT" sz="22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dove si trovano i </a:t>
            </a:r>
            <a:r>
              <a:rPr lang="it-IT" sz="2200" dirty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principali servizi (trasporto, istruzione, sanità</a:t>
            </a:r>
            <a:r>
              <a:rPr lang="it-IT" sz="2200" dirty="0" smtClean="0">
                <a:solidFill>
                  <a:schemeClr val="accent5">
                    <a:lumMod val="50000"/>
                  </a:schemeClr>
                </a:solidFill>
                <a:latin typeface="Tw Cen MT" panose="020B0602020104020603" pitchFamily="34" charset="0"/>
              </a:rPr>
              <a:t>) </a:t>
            </a:r>
          </a:p>
          <a:p>
            <a:endParaRPr lang="it-IT" sz="1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it-IT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it-IT" sz="1800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0" y="379562"/>
            <a:ext cx="749508" cy="584617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pic>
        <p:nvPicPr>
          <p:cNvPr id="11" name="Immagine 1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3" r="28657"/>
          <a:stretch/>
        </p:blipFill>
        <p:spPr bwMode="auto">
          <a:xfrm>
            <a:off x="4177863" y="1095703"/>
            <a:ext cx="4808482" cy="45325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Immagine 11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4"/>
          <a:stretch/>
        </p:blipFill>
        <p:spPr bwMode="auto">
          <a:xfrm>
            <a:off x="1461405" y="4812145"/>
            <a:ext cx="2159250" cy="15445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7512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5453" y="1435510"/>
            <a:ext cx="3452417" cy="3834241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>
                <a:solidFill>
                  <a:schemeClr val="accent1"/>
                </a:solidFill>
                <a:latin typeface="Tw Cen MT" panose="020B0602020104020603" pitchFamily="34" charset="0"/>
              </a:rPr>
              <a:t>Criticità </a:t>
            </a:r>
            <a:r>
              <a:rPr lang="it-IT" sz="54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in cerca di proposte</a:t>
            </a:r>
            <a:endParaRPr lang="it-IT" sz="5400" b="1" dirty="0">
              <a:solidFill>
                <a:schemeClr val="accent1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  <p:pic>
        <p:nvPicPr>
          <p:cNvPr id="1028" name="Picture 4" descr="balance (****Duplicate Pin) | Rock sculpture, Environmental art, Land 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633" y="0"/>
            <a:ext cx="4257368" cy="6866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9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>
          <a:xfrm flipV="1">
            <a:off x="0" y="1280981"/>
            <a:ext cx="9144000" cy="1725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28362" y="378762"/>
            <a:ext cx="719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6">
                    <a:lumMod val="50000"/>
                  </a:schemeClr>
                </a:solidFill>
              </a:rPr>
              <a:t>Criticità rilevate</a:t>
            </a:r>
            <a:r>
              <a:rPr lang="it-IT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it-IT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78164" y="1949570"/>
            <a:ext cx="7125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8394492" y="265042"/>
            <a:ext cx="749508" cy="584617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2</a:t>
            </a: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1350027850"/>
              </p:ext>
            </p:extLst>
          </p:nvPr>
        </p:nvGraphicFramePr>
        <p:xfrm>
          <a:off x="0" y="1496292"/>
          <a:ext cx="9079345" cy="5264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86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>
          <a:xfrm flipV="1">
            <a:off x="0" y="1064671"/>
            <a:ext cx="9144000" cy="1725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18530" y="231278"/>
            <a:ext cx="719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6">
                    <a:lumMod val="50000"/>
                  </a:schemeClr>
                </a:solidFill>
              </a:rPr>
              <a:t>Criticità rilevate</a:t>
            </a:r>
            <a:r>
              <a:rPr lang="it-IT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it-IT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78164" y="1949570"/>
            <a:ext cx="7125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8394492" y="265042"/>
            <a:ext cx="749508" cy="584617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2</a:t>
            </a: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03785693"/>
              </p:ext>
            </p:extLst>
          </p:nvPr>
        </p:nvGraphicFramePr>
        <p:xfrm>
          <a:off x="0" y="1396181"/>
          <a:ext cx="9065342" cy="5329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691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>
          <a:xfrm flipV="1">
            <a:off x="0" y="1064671"/>
            <a:ext cx="9144000" cy="17254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918530" y="231278"/>
            <a:ext cx="7197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6">
                    <a:lumMod val="50000"/>
                  </a:schemeClr>
                </a:solidFill>
              </a:rPr>
              <a:t>Dalle criticità alle proposte</a:t>
            </a:r>
            <a:r>
              <a:rPr lang="it-IT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it-IT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78164" y="1949570"/>
            <a:ext cx="7125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8394492" y="265042"/>
            <a:ext cx="749508" cy="584617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3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742947522"/>
              </p:ext>
            </p:extLst>
          </p:nvPr>
        </p:nvGraphicFramePr>
        <p:xfrm>
          <a:off x="88490" y="1229032"/>
          <a:ext cx="8861546" cy="552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72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Filo</Template>
  <TotalTime>167</TotalTime>
  <Words>614</Words>
  <Application>Microsoft Office PowerPoint</Application>
  <PresentationFormat>Presentazione su schermo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Tw Cen MT</vt:lpstr>
      <vt:lpstr>Tw Cen MT Condensed</vt:lpstr>
      <vt:lpstr>Wingdings 2</vt:lpstr>
      <vt:lpstr>Wingdings 3</vt:lpstr>
      <vt:lpstr>HDOfficeLightV0</vt:lpstr>
      <vt:lpstr>1_HDOfficeLightV0</vt:lpstr>
      <vt:lpstr>Integrale</vt:lpstr>
      <vt:lpstr>I bisogni sociali della montagna</vt:lpstr>
      <vt:lpstr>Presentazione standard di PowerPoint</vt:lpstr>
      <vt:lpstr>Le aree della ricerca</vt:lpstr>
      <vt:lpstr>Zone altimetriche</vt:lpstr>
      <vt:lpstr>Zone altimetriche</vt:lpstr>
      <vt:lpstr>Criticità in cerca di proposte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#REMINDER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Filippo Barbera</cp:lastModifiedBy>
  <cp:revision>21</cp:revision>
  <dcterms:created xsi:type="dcterms:W3CDTF">2020-09-28T14:43:56Z</dcterms:created>
  <dcterms:modified xsi:type="dcterms:W3CDTF">2020-09-28T18:36:39Z</dcterms:modified>
</cp:coreProperties>
</file>