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</p:sldIdLst>
  <p:sldSz cy="6858000" cx="9144000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5" name="Google Shape;45;p11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6" name="Google Shape;46;p11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9" name="Google Shape;49;p12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0" name="Google Shape;50;p1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1" name="Google Shape;51;p12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2" name="Google Shape;52;p12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7" name="Google Shape;57;p13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8" name="Google Shape;58;p13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9" name="Google Shape;59;p13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0" name="Google Shape;60;p13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1" name="Google Shape;31;p8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2" name="Google Shape;32;p8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7" name="Google Shape;37;p9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2" name="Google Shape;42;p10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5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1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6;p1"/>
          <p:cNvCxnSpPr/>
          <p:nvPr/>
        </p:nvCxnSpPr>
        <p:spPr>
          <a:xfrm>
            <a:off x="-6840" y="6382080"/>
            <a:ext cx="4578120" cy="36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" name="Google Shape;7;p1"/>
          <p:cNvSpPr/>
          <p:nvPr/>
        </p:nvSpPr>
        <p:spPr>
          <a:xfrm>
            <a:off x="0" y="0"/>
            <a:ext cx="9142560" cy="100908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1"/>
          <p:cNvSpPr/>
          <p:nvPr/>
        </p:nvSpPr>
        <p:spPr>
          <a:xfrm>
            <a:off x="3552120" y="6199560"/>
            <a:ext cx="4287240" cy="261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130" u="none" cap="none" strike="noStrike">
                <a:solidFill>
                  <a:srgbClr val="7E93A5"/>
                </a:solidFill>
                <a:latin typeface="Trebuchet MS"/>
                <a:ea typeface="Trebuchet MS"/>
                <a:cs typeface="Trebuchet MS"/>
                <a:sym typeface="Trebuchet MS"/>
              </a:rPr>
              <a:t>TAKING </a:t>
            </a:r>
            <a:r>
              <a:rPr b="1" i="0" lang="it-IT" sz="1130" u="none" cap="none" strike="noStrike">
                <a:solidFill>
                  <a:srgbClr val="7E93A5"/>
                </a:solidFill>
                <a:latin typeface="Trebuchet MS"/>
                <a:ea typeface="Trebuchet MS"/>
                <a:cs typeface="Trebuchet MS"/>
                <a:sym typeface="Trebuchet MS"/>
              </a:rPr>
              <a:t>COOPERATION</a:t>
            </a:r>
            <a:r>
              <a:rPr b="0" i="0" lang="it-IT" sz="1130" u="none" cap="none" strike="noStrike">
                <a:solidFill>
                  <a:srgbClr val="7E93A5"/>
                </a:solidFill>
                <a:latin typeface="Trebuchet MS"/>
                <a:ea typeface="Trebuchet MS"/>
                <a:cs typeface="Trebuchet MS"/>
                <a:sym typeface="Trebuchet MS"/>
              </a:rPr>
              <a:t> FORWARD</a:t>
            </a:r>
            <a:endParaRPr b="0" i="0" sz="113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686000" y="5353920"/>
            <a:ext cx="1456560" cy="1506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/>
          <p:nvPr/>
        </p:nvSpPr>
        <p:spPr>
          <a:xfrm>
            <a:off x="8167680" y="6154560"/>
            <a:ext cx="779400" cy="273960"/>
          </a:xfrm>
          <a:prstGeom prst="rect">
            <a:avLst/>
          </a:prstGeom>
          <a:noFill/>
          <a:ln>
            <a:noFill/>
          </a:ln>
        </p:spPr>
        <p:txBody>
          <a:bodyPr anchorCtr="0" anchor="t" bIns="68400" lIns="137150" spcFirstLastPara="1" rIns="137150" wrap="square" tIns="684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900" u="none" cap="none" strike="noStrike">
                <a:solidFill>
                  <a:srgbClr val="7E93A5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b="0" i="0" sz="9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1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2040" y="6154200"/>
            <a:ext cx="479880" cy="479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20000" y="127080"/>
            <a:ext cx="1774080" cy="7610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/>
          <p:nvPr/>
        </p:nvSpPr>
        <p:spPr>
          <a:xfrm>
            <a:off x="0" y="294480"/>
            <a:ext cx="6860880" cy="653760"/>
          </a:xfrm>
          <a:prstGeom prst="rect">
            <a:avLst/>
          </a:prstGeom>
          <a:noFill/>
          <a:ln>
            <a:noFill/>
          </a:ln>
        </p:spPr>
        <p:txBody>
          <a:bodyPr anchorCtr="0" anchor="b" bIns="34200" lIns="68750" spcFirstLastPara="1" rIns="68750" wrap="square" tIns="342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t-IT" sz="2100" u="none" cap="none" strike="noStrike">
                <a:solidFill>
                  <a:srgbClr val="676767"/>
                </a:solidFill>
                <a:latin typeface="Trebuchet MS"/>
                <a:ea typeface="Trebuchet MS"/>
                <a:cs typeface="Trebuchet MS"/>
                <a:sym typeface="Trebuchet MS"/>
              </a:rPr>
              <a:t>FATTORIA SOCIALE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8054640" y="1996560"/>
            <a:ext cx="1519920" cy="285840"/>
          </a:xfrm>
          <a:prstGeom prst="rect">
            <a:avLst/>
          </a:prstGeom>
          <a:noFill/>
          <a:ln>
            <a:noFill/>
          </a:ln>
        </p:spPr>
        <p:txBody>
          <a:bodyPr anchorCtr="0" anchor="t" bIns="28800" lIns="57600" spcFirstLastPara="1" rIns="57600" wrap="square" tIns="28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t-IT" sz="1500" u="none" cap="none" strike="noStrike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rPr>
              <a:t>Il progetto</a:t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7522920" y="5585760"/>
            <a:ext cx="1451520" cy="514080"/>
          </a:xfrm>
          <a:prstGeom prst="rect">
            <a:avLst/>
          </a:prstGeom>
          <a:noFill/>
          <a:ln>
            <a:noFill/>
          </a:ln>
        </p:spPr>
        <p:txBody>
          <a:bodyPr anchorCtr="0" anchor="t" bIns="28800" lIns="57600" spcFirstLastPara="1" rIns="57600" wrap="square" tIns="28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t-IT" sz="1500" u="none" cap="none" strike="noStrike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rPr>
              <a:t>…in poche parole</a:t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8" name="Google Shape;6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21600" y="1084680"/>
            <a:ext cx="862200" cy="689400"/>
          </a:xfrm>
          <a:prstGeom prst="rect">
            <a:avLst/>
          </a:prstGeom>
          <a:noFill/>
          <a:ln>
            <a:noFill/>
          </a:ln>
          <a:effectLst>
            <a:outerShdw blurRad="50800" sx="108000" rotWithShape="0" algn="tl" dir="2700000" dist="38100" sy="108000">
              <a:srgbClr val="000000">
                <a:alpha val="12941"/>
              </a:srgbClr>
            </a:outerShdw>
          </a:effectLst>
        </p:spPr>
      </p:pic>
      <p:grpSp>
        <p:nvGrpSpPr>
          <p:cNvPr id="69" name="Google Shape;69;p14"/>
          <p:cNvGrpSpPr/>
          <p:nvPr/>
        </p:nvGrpSpPr>
        <p:grpSpPr>
          <a:xfrm>
            <a:off x="354600" y="1267200"/>
            <a:ext cx="7646940" cy="3809160"/>
            <a:chOff x="354600" y="1267200"/>
            <a:chExt cx="7646940" cy="3809160"/>
          </a:xfrm>
        </p:grpSpPr>
        <p:sp>
          <p:nvSpPr>
            <p:cNvPr id="70" name="Google Shape;70;p14"/>
            <p:cNvSpPr/>
            <p:nvPr/>
          </p:nvSpPr>
          <p:spPr>
            <a:xfrm rot="5400000">
              <a:off x="4518720" y="-1257120"/>
              <a:ext cx="789840" cy="597672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E4E8E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4"/>
            <p:cNvSpPr txBox="1"/>
            <p:nvPr/>
          </p:nvSpPr>
          <p:spPr>
            <a:xfrm>
              <a:off x="2038650" y="1413615"/>
              <a:ext cx="5819400" cy="65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825" lIns="247675" spcFirstLastPara="1" rIns="247675" wrap="square" tIns="1238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4D4D4E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Creare un centro d’aggregazione sociale che usi il contatto con la natura e con il processo agricolo per avvicinare le persone.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4D4D4E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Creare opportunità lavorative e terapeutiche per persone appartenenti a fasce deboli, sfruttando le caratteristiche uniche della fattoria sociale e delle professionalità coinvolte.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4"/>
            <p:cNvSpPr/>
            <p:nvPr/>
          </p:nvSpPr>
          <p:spPr>
            <a:xfrm>
              <a:off x="354600" y="1267200"/>
              <a:ext cx="1569240" cy="9277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72000" lIns="98625" spcFirstLastPara="1" rIns="53275" wrap="square" tIns="72000">
              <a:noAutofit/>
            </a:bodyPr>
            <a:lstStyle/>
            <a:p>
              <a:pPr indent="0" lvl="0" marL="35892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it-IT" sz="1400" u="none" cap="none" strike="noStrike">
                  <a:solidFill>
                    <a:srgbClr val="4D4D4E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L’idea  </a:t>
              </a:r>
              <a:endParaRPr b="0" i="0" sz="14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4"/>
            <p:cNvSpPr/>
            <p:nvPr/>
          </p:nvSpPr>
          <p:spPr>
            <a:xfrm rot="5400000">
              <a:off x="4561920" y="-334440"/>
              <a:ext cx="763200" cy="60534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E4E8E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4"/>
            <p:cNvSpPr txBox="1"/>
            <p:nvPr/>
          </p:nvSpPr>
          <p:spPr>
            <a:xfrm>
              <a:off x="2034425" y="2310650"/>
              <a:ext cx="5867700" cy="76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825" lIns="247675" spcFirstLastPara="1" rIns="247675" wrap="square" tIns="1238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Migliorare la vita delle persone da un punto di vista: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- sociale (combattendo l'isolamento tipico delle zone di provincia);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- di contatto con la natura (insegnando l'importanza del processo agricolo e del cibo sano);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- di indipendenza e serenità personale (tramite i percorsi lavorativi e terapeutici);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- di contatto col "diverso" (tramite l'incontro con animali e persone con vissuti differenti).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354600" y="2227680"/>
              <a:ext cx="1560960" cy="9277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72000" lIns="98625" spcFirstLastPara="1" rIns="53275" wrap="square" tIns="72000">
              <a:noAutofit/>
            </a:bodyPr>
            <a:lstStyle/>
            <a:p>
              <a:pPr indent="0" lvl="0" marL="35892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it-IT" sz="1400" u="none" cap="none" strike="noStrike">
                  <a:solidFill>
                    <a:srgbClr val="4D4D4E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Impatto sociale in pillole</a:t>
              </a:r>
              <a:endParaRPr b="0" i="0" sz="14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4"/>
            <p:cNvSpPr/>
            <p:nvPr/>
          </p:nvSpPr>
          <p:spPr>
            <a:xfrm rot="5400000">
              <a:off x="4608000" y="611640"/>
              <a:ext cx="706320" cy="608076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E4E8E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4"/>
            <p:cNvSpPr txBox="1"/>
            <p:nvPr/>
          </p:nvSpPr>
          <p:spPr>
            <a:xfrm>
              <a:off x="2038650" y="3335050"/>
              <a:ext cx="5863500" cy="6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825" lIns="247675" spcFirstLastPara="1" rIns="247675" wrap="square" tIns="1238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Le varie professionalità coinvolte includono: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operatori agricoli, psicoterapeuti, operatori IAA, formatori teatrali, logopedisti, ingegneri, educatori, volontari ad ogni livello (nell'ottica di una fattoria sociale e partecipata).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354600" y="3188160"/>
              <a:ext cx="1564920" cy="9277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72000" lIns="98625" spcFirstLastPara="1" rIns="53275" wrap="square" tIns="72000">
              <a:noAutofit/>
            </a:bodyPr>
            <a:lstStyle/>
            <a:p>
              <a:pPr indent="0" lvl="0" marL="35892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it-IT" sz="1400" u="none" cap="none" strike="noStrike">
                  <a:solidFill>
                    <a:srgbClr val="4D4D4E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Gruppo di lavoro</a:t>
              </a:r>
              <a:endParaRPr b="0" i="0" sz="14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4"/>
            <p:cNvSpPr/>
            <p:nvPr/>
          </p:nvSpPr>
          <p:spPr>
            <a:xfrm rot="5400000">
              <a:off x="4608000" y="1572120"/>
              <a:ext cx="706320" cy="608076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E4E8E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4"/>
            <p:cNvSpPr txBox="1"/>
            <p:nvPr/>
          </p:nvSpPr>
          <p:spPr>
            <a:xfrm>
              <a:off x="2301725" y="4317825"/>
              <a:ext cx="5600100" cy="574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0550" lIns="141100" spcFirstLastPara="1" rIns="141100" wrap="square" tIns="70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La Fattoria è situata ad Avigliana e agisce sulla direttrice Torino - Val di Susa.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it-IT" sz="10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I territori coinvolti sono zone provinciali pedemontane in cui manca una solida potenzialità aggregativa.</a:t>
              </a:r>
              <a:endParaRPr b="0" i="0" sz="10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354600" y="4148640"/>
              <a:ext cx="1564920" cy="9277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  <p:txBody>
            <a:bodyPr anchorCtr="0" anchor="ctr" bIns="72000" lIns="98625" spcFirstLastPara="1" rIns="53275" wrap="square" tIns="7200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it-IT" sz="1400" u="none" cap="none" strike="noStrike">
                  <a:solidFill>
                    <a:srgbClr val="4D4D4E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Territorio / Settore</a:t>
              </a:r>
              <a:endParaRPr b="0" i="0" sz="1400" u="none" cap="none" strike="noStrike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82" name="Google Shape;8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4640" y="2287440"/>
            <a:ext cx="336600" cy="37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19440" y="4892040"/>
            <a:ext cx="855000" cy="69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31000" y="1683000"/>
            <a:ext cx="381600" cy="42444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4"/>
          <p:cNvSpPr/>
          <p:nvPr/>
        </p:nvSpPr>
        <p:spPr>
          <a:xfrm>
            <a:off x="4308840" y="5249520"/>
            <a:ext cx="1285920" cy="439560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130" u="none" cap="none" strike="noStrike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rPr>
              <a:t>  </a:t>
            </a:r>
            <a:endParaRPr b="0" i="0" sz="113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4998240" y="5346000"/>
            <a:ext cx="2733480" cy="67464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CURA</a:t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4436640" y="5192640"/>
            <a:ext cx="202320" cy="501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2700" u="none" cap="none" strike="noStrike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rPr>
              <a:t>#</a:t>
            </a:r>
            <a:endParaRPr b="0" i="0" sz="27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1480" y="3335040"/>
            <a:ext cx="482760" cy="43344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4"/>
          <p:cNvSpPr/>
          <p:nvPr/>
        </p:nvSpPr>
        <p:spPr>
          <a:xfrm>
            <a:off x="647280" y="5502240"/>
            <a:ext cx="1170720" cy="439560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130" u="none" cap="none" strike="noStrike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rPr>
              <a:t>  </a:t>
            </a:r>
            <a:endParaRPr b="0" i="0" sz="113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1336680" y="5598720"/>
            <a:ext cx="2688840" cy="67464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Fondi per strutturare, rete per implementare sui territori</a:t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/>
          <p:nvPr/>
        </p:nvSpPr>
        <p:spPr>
          <a:xfrm>
            <a:off x="775080" y="5445360"/>
            <a:ext cx="183960" cy="501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2700" u="none" cap="none" strike="noStrike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rPr>
              <a:t>?</a:t>
            </a:r>
            <a:endParaRPr b="0" i="0" sz="27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7B7B7B"/>
      </a:dk2>
      <a:lt2>
        <a:srgbClr val="A6A6A6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7E93A5"/>
      </a:hlink>
      <a:folHlink>
        <a:srgbClr val="7E93A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